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25" r:id="rId1"/>
  </p:sldMasterIdLst>
  <p:notesMasterIdLst>
    <p:notesMasterId r:id="rId49"/>
  </p:notesMasterIdLst>
  <p:handoutMasterIdLst>
    <p:handoutMasterId r:id="rId50"/>
  </p:handoutMasterIdLst>
  <p:sldIdLst>
    <p:sldId id="256" r:id="rId2"/>
    <p:sldId id="503" r:id="rId3"/>
    <p:sldId id="363" r:id="rId4"/>
    <p:sldId id="365" r:id="rId5"/>
    <p:sldId id="412" r:id="rId6"/>
    <p:sldId id="372" r:id="rId7"/>
    <p:sldId id="374" r:id="rId8"/>
    <p:sldId id="388" r:id="rId9"/>
    <p:sldId id="397" r:id="rId10"/>
    <p:sldId id="387" r:id="rId11"/>
    <p:sldId id="432" r:id="rId12"/>
    <p:sldId id="389" r:id="rId13"/>
    <p:sldId id="377" r:id="rId14"/>
    <p:sldId id="385" r:id="rId15"/>
    <p:sldId id="433" r:id="rId16"/>
    <p:sldId id="381" r:id="rId17"/>
    <p:sldId id="413" r:id="rId18"/>
    <p:sldId id="373" r:id="rId19"/>
    <p:sldId id="394" r:id="rId20"/>
    <p:sldId id="431" r:id="rId21"/>
    <p:sldId id="395" r:id="rId22"/>
    <p:sldId id="487" r:id="rId23"/>
    <p:sldId id="434" r:id="rId24"/>
    <p:sldId id="465" r:id="rId25"/>
    <p:sldId id="435" r:id="rId26"/>
    <p:sldId id="436" r:id="rId27"/>
    <p:sldId id="437" r:id="rId28"/>
    <p:sldId id="472" r:id="rId29"/>
    <p:sldId id="482" r:id="rId30"/>
    <p:sldId id="474" r:id="rId31"/>
    <p:sldId id="504" r:id="rId32"/>
    <p:sldId id="478" r:id="rId33"/>
    <p:sldId id="494" r:id="rId34"/>
    <p:sldId id="500" r:id="rId35"/>
    <p:sldId id="501" r:id="rId36"/>
    <p:sldId id="493" r:id="rId37"/>
    <p:sldId id="491" r:id="rId38"/>
    <p:sldId id="492" r:id="rId39"/>
    <p:sldId id="456" r:id="rId40"/>
    <p:sldId id="497" r:id="rId41"/>
    <p:sldId id="498" r:id="rId42"/>
    <p:sldId id="490" r:id="rId43"/>
    <p:sldId id="489" r:id="rId44"/>
    <p:sldId id="488" r:id="rId45"/>
    <p:sldId id="463" r:id="rId46"/>
    <p:sldId id="502" r:id="rId47"/>
    <p:sldId id="462" r:id="rId48"/>
  </p:sldIdLst>
  <p:sldSz cx="9144000" cy="6858000" type="screen4x3"/>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9D677DA-FE99-456A-ABC9-59C0A388EB07}">
          <p14:sldIdLst>
            <p14:sldId id="256"/>
            <p14:sldId id="503"/>
            <p14:sldId id="363"/>
            <p14:sldId id="365"/>
            <p14:sldId id="412"/>
            <p14:sldId id="372"/>
            <p14:sldId id="374"/>
            <p14:sldId id="388"/>
            <p14:sldId id="397"/>
            <p14:sldId id="387"/>
            <p14:sldId id="432"/>
            <p14:sldId id="389"/>
            <p14:sldId id="377"/>
            <p14:sldId id="385"/>
            <p14:sldId id="433"/>
            <p14:sldId id="381"/>
            <p14:sldId id="413"/>
            <p14:sldId id="373"/>
            <p14:sldId id="394"/>
            <p14:sldId id="431"/>
            <p14:sldId id="395"/>
            <p14:sldId id="487"/>
            <p14:sldId id="434"/>
            <p14:sldId id="465"/>
            <p14:sldId id="435"/>
            <p14:sldId id="436"/>
            <p14:sldId id="437"/>
            <p14:sldId id="472"/>
            <p14:sldId id="482"/>
            <p14:sldId id="474"/>
            <p14:sldId id="504"/>
            <p14:sldId id="478"/>
            <p14:sldId id="494"/>
            <p14:sldId id="500"/>
            <p14:sldId id="501"/>
            <p14:sldId id="493"/>
            <p14:sldId id="491"/>
            <p14:sldId id="492"/>
            <p14:sldId id="456"/>
            <p14:sldId id="497"/>
            <p14:sldId id="498"/>
            <p14:sldId id="490"/>
            <p14:sldId id="489"/>
            <p14:sldId id="488"/>
            <p14:sldId id="463"/>
            <p14:sldId id="502"/>
            <p14:sldId id="462"/>
          </p14:sldIdLst>
        </p14:section>
        <p14:section name="Abschnitt ohne Titel" id="{C877D84F-63D3-40E3-9282-C3EA30A631A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9D51"/>
    <a:srgbClr val="00572C"/>
    <a:srgbClr val="000000"/>
    <a:srgbClr val="0033CC"/>
    <a:srgbClr val="AD4D12"/>
    <a:srgbClr val="CFA74E"/>
    <a:srgbClr val="83B330"/>
    <a:srgbClr val="508927"/>
    <a:srgbClr val="932313"/>
    <a:srgbClr val="D554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50417" autoAdjust="0"/>
  </p:normalViewPr>
  <p:slideViewPr>
    <p:cSldViewPr>
      <p:cViewPr varScale="1">
        <p:scale>
          <a:sx n="114" d="100"/>
          <a:sy n="114" d="100"/>
        </p:scale>
        <p:origin x="1386" y="102"/>
      </p:cViewPr>
      <p:guideLst>
        <p:guide orient="horz" pos="2160"/>
        <p:guide pos="2880"/>
      </p:guideLst>
    </p:cSldViewPr>
  </p:slideViewPr>
  <p:outlineViewPr>
    <p:cViewPr>
      <p:scale>
        <a:sx n="33" d="100"/>
        <a:sy n="33" d="100"/>
      </p:scale>
      <p:origin x="0" y="3558"/>
    </p:cViewPr>
  </p:outlineViewPr>
  <p:notesTextViewPr>
    <p:cViewPr>
      <p:scale>
        <a:sx n="100" d="100"/>
        <a:sy n="100" d="100"/>
      </p:scale>
      <p:origin x="0" y="0"/>
    </p:cViewPr>
  </p:notesTextViewPr>
  <p:sorterViewPr>
    <p:cViewPr>
      <p:scale>
        <a:sx n="66" d="100"/>
        <a:sy n="66" d="100"/>
      </p:scale>
      <p:origin x="0" y="9912"/>
    </p:cViewPr>
  </p:sorterViewPr>
  <p:notesViewPr>
    <p:cSldViewPr showGuides="1">
      <p:cViewPr varScale="1">
        <p:scale>
          <a:sx n="81" d="100"/>
          <a:sy n="81" d="100"/>
        </p:scale>
        <p:origin x="389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495AD78-1DF4-4D1F-ACA3-96F118A60948}"/>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de-AT" dirty="0"/>
          </a:p>
        </p:txBody>
      </p:sp>
      <p:sp>
        <p:nvSpPr>
          <p:cNvPr id="3" name="Datumsplatzhalter 2">
            <a:extLst>
              <a:ext uri="{FF2B5EF4-FFF2-40B4-BE49-F238E27FC236}">
                <a16:creationId xmlns:a16="http://schemas.microsoft.com/office/drawing/2014/main" id="{D5DB2764-C1F8-4CBC-9806-7E586D08E8ED}"/>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6AE47D6B-88C2-4F28-B4EA-766680B0013B}" type="datetimeFigureOut">
              <a:rPr lang="de-AT" smtClean="0"/>
              <a:t>11.10.2022</a:t>
            </a:fld>
            <a:endParaRPr lang="de-AT" dirty="0"/>
          </a:p>
        </p:txBody>
      </p:sp>
      <p:sp>
        <p:nvSpPr>
          <p:cNvPr id="4" name="Fußzeilenplatzhalter 3">
            <a:extLst>
              <a:ext uri="{FF2B5EF4-FFF2-40B4-BE49-F238E27FC236}">
                <a16:creationId xmlns:a16="http://schemas.microsoft.com/office/drawing/2014/main" id="{AE55C585-CE9F-4687-AEEC-6398508AF422}"/>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de-AT" dirty="0"/>
          </a:p>
        </p:txBody>
      </p:sp>
      <p:sp>
        <p:nvSpPr>
          <p:cNvPr id="5" name="Foliennummernplatzhalter 4">
            <a:extLst>
              <a:ext uri="{FF2B5EF4-FFF2-40B4-BE49-F238E27FC236}">
                <a16:creationId xmlns:a16="http://schemas.microsoft.com/office/drawing/2014/main" id="{F3BDF589-565B-4AD9-80E4-9928D4855501}"/>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412629F0-6F74-47B6-A3A2-5E031D809E2A}" type="slidenum">
              <a:rPr lang="de-AT" smtClean="0"/>
              <a:t>‹Nr.›</a:t>
            </a:fld>
            <a:endParaRPr lang="de-AT" dirty="0"/>
          </a:p>
        </p:txBody>
      </p:sp>
    </p:spTree>
    <p:extLst>
      <p:ext uri="{BB962C8B-B14F-4D97-AF65-F5344CB8AC3E}">
        <p14:creationId xmlns:p14="http://schemas.microsoft.com/office/powerpoint/2010/main" val="2407076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972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de-DE" dirty="0"/>
          </a:p>
        </p:txBody>
      </p:sp>
      <p:sp>
        <p:nvSpPr>
          <p:cNvPr id="110595" name="Rectangle 3"/>
          <p:cNvSpPr>
            <a:spLocks noGrp="1" noChangeArrowheads="1"/>
          </p:cNvSpPr>
          <p:nvPr>
            <p:ph type="dt" idx="1"/>
          </p:nvPr>
        </p:nvSpPr>
        <p:spPr bwMode="auto">
          <a:xfrm>
            <a:off x="3884613" y="0"/>
            <a:ext cx="2971800" cy="4972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de-DE" dirty="0"/>
          </a:p>
        </p:txBody>
      </p:sp>
      <p:sp>
        <p:nvSpPr>
          <p:cNvPr id="51204"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p:spPr>
      </p:sp>
      <p:sp>
        <p:nvSpPr>
          <p:cNvPr id="110597" name="Rectangle 5"/>
          <p:cNvSpPr>
            <a:spLocks noGrp="1" noChangeArrowheads="1"/>
          </p:cNvSpPr>
          <p:nvPr>
            <p:ph type="body" sz="quarter" idx="3"/>
          </p:nvPr>
        </p:nvSpPr>
        <p:spPr bwMode="auto">
          <a:xfrm>
            <a:off x="685800" y="4724202"/>
            <a:ext cx="5486400" cy="44755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dirty="0"/>
              <a:t>Textmasterformate durch Klicken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0598" name="Rectangle 6"/>
          <p:cNvSpPr>
            <a:spLocks noGrp="1" noChangeArrowheads="1"/>
          </p:cNvSpPr>
          <p:nvPr>
            <p:ph type="ftr" sz="quarter" idx="4"/>
          </p:nvPr>
        </p:nvSpPr>
        <p:spPr bwMode="auto">
          <a:xfrm>
            <a:off x="0" y="9446678"/>
            <a:ext cx="2971800" cy="4972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de-DE" dirty="0"/>
          </a:p>
        </p:txBody>
      </p:sp>
      <p:sp>
        <p:nvSpPr>
          <p:cNvPr id="110599" name="Rectangle 7"/>
          <p:cNvSpPr>
            <a:spLocks noGrp="1" noChangeArrowheads="1"/>
          </p:cNvSpPr>
          <p:nvPr>
            <p:ph type="sldNum" sz="quarter" idx="5"/>
          </p:nvPr>
        </p:nvSpPr>
        <p:spPr bwMode="auto">
          <a:xfrm>
            <a:off x="3884613" y="9446678"/>
            <a:ext cx="2971800" cy="4972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887C5D02-6BFB-4F04-964A-475645C3A865}" type="slidenum">
              <a:rPr lang="de-DE"/>
              <a:pPr>
                <a:defRPr/>
              </a:pPr>
              <a:t>‹Nr.›</a:t>
            </a:fld>
            <a:endParaRPr lang="de-DE" dirty="0"/>
          </a:p>
        </p:txBody>
      </p:sp>
    </p:spTree>
    <p:extLst>
      <p:ext uri="{BB962C8B-B14F-4D97-AF65-F5344CB8AC3E}">
        <p14:creationId xmlns:p14="http://schemas.microsoft.com/office/powerpoint/2010/main" val="35437010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a:ln/>
        </p:spPr>
      </p:sp>
      <p:sp>
        <p:nvSpPr>
          <p:cNvPr id="52227" name="Notizenplatzhalter 2"/>
          <p:cNvSpPr>
            <a:spLocks noGrp="1"/>
          </p:cNvSpPr>
          <p:nvPr>
            <p:ph type="body" idx="1"/>
          </p:nvPr>
        </p:nvSpPr>
        <p:spPr>
          <a:noFill/>
          <a:ln/>
        </p:spPr>
        <p:txBody>
          <a:bodyPr/>
          <a:lstStyle/>
          <a:p>
            <a:pPr eaLnBrk="1" hangingPunct="1"/>
            <a:endParaRPr lang="de-DE" dirty="0"/>
          </a:p>
        </p:txBody>
      </p:sp>
      <p:sp>
        <p:nvSpPr>
          <p:cNvPr id="52228" name="Foliennummernplatzhalter 3"/>
          <p:cNvSpPr>
            <a:spLocks noGrp="1"/>
          </p:cNvSpPr>
          <p:nvPr>
            <p:ph type="sldNum" sz="quarter" idx="5"/>
          </p:nvPr>
        </p:nvSpPr>
        <p:spPr>
          <a:noFill/>
        </p:spPr>
        <p:txBody>
          <a:bodyPr/>
          <a:lstStyle/>
          <a:p>
            <a:fld id="{D5FDDA3C-201F-4F2F-A94E-2D99AD3CA80E}" type="slidenum">
              <a:rPr lang="de-DE" smtClean="0"/>
              <a:pPr/>
              <a:t>13</a:t>
            </a:fld>
            <a:endParaRPr lang="de-DE" dirty="0"/>
          </a:p>
        </p:txBody>
      </p:sp>
    </p:spTree>
    <p:extLst>
      <p:ext uri="{BB962C8B-B14F-4D97-AF65-F5344CB8AC3E}">
        <p14:creationId xmlns:p14="http://schemas.microsoft.com/office/powerpoint/2010/main" val="125100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AE0A8B58-FA43-4D6A-BD6B-D845A41DB9C3}" type="slidenum">
              <a:rPr lang="de-DE" smtClean="0"/>
              <a:pPr>
                <a:defRPr/>
              </a:pPr>
              <a:t>‹Nr.›</a:t>
            </a:fld>
            <a:endParaRPr lang="de-DE" dirty="0"/>
          </a:p>
        </p:txBody>
      </p:sp>
    </p:spTree>
    <p:extLst>
      <p:ext uri="{BB962C8B-B14F-4D97-AF65-F5344CB8AC3E}">
        <p14:creationId xmlns:p14="http://schemas.microsoft.com/office/powerpoint/2010/main" val="215388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562064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90100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1445160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23343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1219569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04C48DBC-57E9-43A8-90ED-2E6BD4A833AD}" type="slidenum">
              <a:rPr lang="de-DE" smtClean="0"/>
              <a:pPr>
                <a:defRPr/>
              </a:pPr>
              <a:t>‹Nr.›</a:t>
            </a:fld>
            <a:endParaRPr lang="de-DE" dirty="0"/>
          </a:p>
        </p:txBody>
      </p:sp>
    </p:spTree>
    <p:extLst>
      <p:ext uri="{BB962C8B-B14F-4D97-AF65-F5344CB8AC3E}">
        <p14:creationId xmlns:p14="http://schemas.microsoft.com/office/powerpoint/2010/main" val="309891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BD94AFD2-4B1F-4785-A47C-1FD15BD22142}" type="slidenum">
              <a:rPr lang="de-DE" smtClean="0"/>
              <a:pPr>
                <a:defRPr/>
              </a:pPr>
              <a:t>‹Nr.›</a:t>
            </a:fld>
            <a:endParaRPr lang="de-DE" dirty="0"/>
          </a:p>
        </p:txBody>
      </p:sp>
    </p:spTree>
    <p:extLst>
      <p:ext uri="{BB962C8B-B14F-4D97-AF65-F5344CB8AC3E}">
        <p14:creationId xmlns:p14="http://schemas.microsoft.com/office/powerpoint/2010/main" val="1096906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246DB41B-F5FD-43D7-815D-290145B9FB93}" type="slidenum">
              <a:rPr lang="de-DE" smtClean="0"/>
              <a:pPr>
                <a:defRPr/>
              </a:pPr>
              <a:t>‹Nr.›</a:t>
            </a:fld>
            <a:endParaRPr lang="de-DE" dirty="0"/>
          </a:p>
        </p:txBody>
      </p:sp>
    </p:spTree>
    <p:extLst>
      <p:ext uri="{BB962C8B-B14F-4D97-AF65-F5344CB8AC3E}">
        <p14:creationId xmlns:p14="http://schemas.microsoft.com/office/powerpoint/2010/main" val="372905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3410455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de-DE"/>
              <a:t>Mastertitelformat bearbeiten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pPr>
              <a:defRPr/>
            </a:pPr>
            <a:endParaRPr lang="de-DE" dirty="0"/>
          </a:p>
        </p:txBody>
      </p:sp>
      <p:sp>
        <p:nvSpPr>
          <p:cNvPr id="6" name="Footer Placeholder 5"/>
          <p:cNvSpPr>
            <a:spLocks noGrp="1"/>
          </p:cNvSpPr>
          <p:nvPr>
            <p:ph type="ftr" sz="quarter" idx="11"/>
          </p:nvPr>
        </p:nvSpPr>
        <p:spPr/>
        <p:txBody>
          <a:bodyPr/>
          <a:lstStyle/>
          <a:p>
            <a:pPr>
              <a:defRPr/>
            </a:pPr>
            <a:endParaRPr lang="de-DE" dirty="0"/>
          </a:p>
        </p:txBody>
      </p:sp>
      <p:sp>
        <p:nvSpPr>
          <p:cNvPr id="7" name="Slide Number Placeholder 6"/>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1405915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a:defRPr/>
            </a:pPr>
            <a:endParaRPr lang="de-DE" dirty="0"/>
          </a:p>
        </p:txBody>
      </p:sp>
      <p:sp>
        <p:nvSpPr>
          <p:cNvPr id="8" name="Footer Placeholder 7"/>
          <p:cNvSpPr>
            <a:spLocks noGrp="1"/>
          </p:cNvSpPr>
          <p:nvPr>
            <p:ph type="ftr" sz="quarter" idx="11"/>
          </p:nvPr>
        </p:nvSpPr>
        <p:spPr/>
        <p:txBody>
          <a:bodyPr/>
          <a:lstStyle/>
          <a:p>
            <a:pPr>
              <a:defRPr/>
            </a:pPr>
            <a:endParaRPr lang="de-DE" dirty="0"/>
          </a:p>
        </p:txBody>
      </p:sp>
      <p:sp>
        <p:nvSpPr>
          <p:cNvPr id="9" name="Slide Number Placeholder 8"/>
          <p:cNvSpPr>
            <a:spLocks noGrp="1"/>
          </p:cNvSpPr>
          <p:nvPr>
            <p:ph type="sldNum" sz="quarter" idx="12"/>
          </p:nvPr>
        </p:nvSpPr>
        <p:spPr/>
        <p:txBody>
          <a:bodyPr/>
          <a:lstStyle/>
          <a:p>
            <a:pPr>
              <a:defRPr/>
            </a:pPr>
            <a:fld id="{8199E039-EDC1-41ED-923B-F249C572061A}" type="slidenum">
              <a:rPr lang="de-DE" smtClean="0"/>
              <a:pPr>
                <a:defRPr/>
              </a:pPr>
              <a:t>‹Nr.›</a:t>
            </a:fld>
            <a:endParaRPr lang="de-DE" dirty="0"/>
          </a:p>
        </p:txBody>
      </p:sp>
    </p:spTree>
    <p:extLst>
      <p:ext uri="{BB962C8B-B14F-4D97-AF65-F5344CB8AC3E}">
        <p14:creationId xmlns:p14="http://schemas.microsoft.com/office/powerpoint/2010/main" val="1794714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pPr>
              <a:defRPr/>
            </a:pPr>
            <a:endParaRPr lang="de-DE" dirty="0"/>
          </a:p>
        </p:txBody>
      </p:sp>
      <p:sp>
        <p:nvSpPr>
          <p:cNvPr id="4" name="Footer Placeholder 3"/>
          <p:cNvSpPr>
            <a:spLocks noGrp="1"/>
          </p:cNvSpPr>
          <p:nvPr>
            <p:ph type="ftr" sz="quarter" idx="11"/>
          </p:nvPr>
        </p:nvSpPr>
        <p:spPr/>
        <p:txBody>
          <a:bodyPr/>
          <a:lstStyle/>
          <a:p>
            <a:pPr>
              <a:defRPr/>
            </a:pPr>
            <a:endParaRPr lang="de-DE" dirty="0"/>
          </a:p>
        </p:txBody>
      </p:sp>
      <p:sp>
        <p:nvSpPr>
          <p:cNvPr id="5" name="Slide Number Placeholder 4"/>
          <p:cNvSpPr>
            <a:spLocks noGrp="1"/>
          </p:cNvSpPr>
          <p:nvPr>
            <p:ph type="sldNum" sz="quarter" idx="12"/>
          </p:nvPr>
        </p:nvSpPr>
        <p:spPr/>
        <p:txBody>
          <a:bodyPr/>
          <a:lstStyle/>
          <a:p>
            <a:pPr>
              <a:defRPr/>
            </a:pPr>
            <a:fld id="{D5127F4C-F392-4B38-A948-B2902AFDFFAE}" type="slidenum">
              <a:rPr lang="de-DE" smtClean="0"/>
              <a:pPr>
                <a:defRPr/>
              </a:pPr>
              <a:t>‹Nr.›</a:t>
            </a:fld>
            <a:endParaRPr lang="de-DE" dirty="0"/>
          </a:p>
        </p:txBody>
      </p:sp>
    </p:spTree>
    <p:extLst>
      <p:ext uri="{BB962C8B-B14F-4D97-AF65-F5344CB8AC3E}">
        <p14:creationId xmlns:p14="http://schemas.microsoft.com/office/powerpoint/2010/main" val="376657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de-DE" dirty="0"/>
          </a:p>
        </p:txBody>
      </p:sp>
      <p:sp>
        <p:nvSpPr>
          <p:cNvPr id="3" name="Footer Placeholder 2"/>
          <p:cNvSpPr>
            <a:spLocks noGrp="1"/>
          </p:cNvSpPr>
          <p:nvPr>
            <p:ph type="ftr" sz="quarter" idx="11"/>
          </p:nvPr>
        </p:nvSpPr>
        <p:spPr/>
        <p:txBody>
          <a:bodyPr/>
          <a:lstStyle/>
          <a:p>
            <a:pPr>
              <a:defRPr/>
            </a:pPr>
            <a:endParaRPr lang="de-DE" dirty="0"/>
          </a:p>
        </p:txBody>
      </p:sp>
      <p:sp>
        <p:nvSpPr>
          <p:cNvPr id="4" name="Slide Number Placeholder 3"/>
          <p:cNvSpPr>
            <a:spLocks noGrp="1"/>
          </p:cNvSpPr>
          <p:nvPr>
            <p:ph type="sldNum" sz="quarter" idx="12"/>
          </p:nvPr>
        </p:nvSpPr>
        <p:spPr/>
        <p:txBody>
          <a:bodyPr/>
          <a:lstStyle/>
          <a:p>
            <a:pPr>
              <a:defRPr/>
            </a:pPr>
            <a:fld id="{1B25E08B-0A23-4E24-B4B0-ACC40CB4D0BC}" type="slidenum">
              <a:rPr lang="de-DE" smtClean="0"/>
              <a:pPr>
                <a:defRPr/>
              </a:pPr>
              <a:t>‹Nr.›</a:t>
            </a:fld>
            <a:endParaRPr lang="de-DE" dirty="0"/>
          </a:p>
        </p:txBody>
      </p:sp>
    </p:spTree>
    <p:extLst>
      <p:ext uri="{BB962C8B-B14F-4D97-AF65-F5344CB8AC3E}">
        <p14:creationId xmlns:p14="http://schemas.microsoft.com/office/powerpoint/2010/main" val="120921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pPr>
              <a:defRPr/>
            </a:pPr>
            <a:endParaRPr lang="de-DE" dirty="0"/>
          </a:p>
        </p:txBody>
      </p:sp>
      <p:sp>
        <p:nvSpPr>
          <p:cNvPr id="6" name="Footer Placeholder 5"/>
          <p:cNvSpPr>
            <a:spLocks noGrp="1"/>
          </p:cNvSpPr>
          <p:nvPr>
            <p:ph type="ftr" sz="quarter" idx="11"/>
          </p:nvPr>
        </p:nvSpPr>
        <p:spPr/>
        <p:txBody>
          <a:bodyPr/>
          <a:lstStyle/>
          <a:p>
            <a:pPr>
              <a:defRPr/>
            </a:pPr>
            <a:endParaRPr lang="de-DE" dirty="0"/>
          </a:p>
        </p:txBody>
      </p:sp>
      <p:sp>
        <p:nvSpPr>
          <p:cNvPr id="7" name="Slide Number Placeholder 6"/>
          <p:cNvSpPr>
            <a:spLocks noGrp="1"/>
          </p:cNvSpPr>
          <p:nvPr>
            <p:ph type="sldNum" sz="quarter" idx="12"/>
          </p:nvPr>
        </p:nvSpPr>
        <p:spPr/>
        <p:txBody>
          <a:bodyPr/>
          <a:lstStyle/>
          <a:p>
            <a:pPr>
              <a:defRPr/>
            </a:pPr>
            <a:fld id="{DFD09EDD-3E88-4F9C-9C91-D5870530EE44}" type="slidenum">
              <a:rPr lang="de-DE" smtClean="0"/>
              <a:pPr>
                <a:defRPr/>
              </a:pPr>
              <a:t>‹Nr.›</a:t>
            </a:fld>
            <a:endParaRPr lang="de-DE" dirty="0"/>
          </a:p>
        </p:txBody>
      </p:sp>
    </p:spTree>
    <p:extLst>
      <p:ext uri="{BB962C8B-B14F-4D97-AF65-F5344CB8AC3E}">
        <p14:creationId xmlns:p14="http://schemas.microsoft.com/office/powerpoint/2010/main" val="3030364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a:defRPr/>
            </a:pPr>
            <a:endParaRPr lang="de-DE" dirty="0"/>
          </a:p>
        </p:txBody>
      </p:sp>
      <p:sp>
        <p:nvSpPr>
          <p:cNvPr id="6" name="Footer Placeholder 5"/>
          <p:cNvSpPr>
            <a:spLocks noGrp="1"/>
          </p:cNvSpPr>
          <p:nvPr>
            <p:ph type="ftr" sz="quarter" idx="11"/>
          </p:nvPr>
        </p:nvSpPr>
        <p:spPr/>
        <p:txBody>
          <a:bodyPr/>
          <a:lstStyle/>
          <a:p>
            <a:pPr>
              <a:defRPr/>
            </a:pPr>
            <a:endParaRPr lang="de-DE" dirty="0"/>
          </a:p>
        </p:txBody>
      </p:sp>
      <p:sp>
        <p:nvSpPr>
          <p:cNvPr id="7" name="Slide Number Placeholder 6"/>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357431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de-DE"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de-DE"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645440898"/>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 id="2147484439" r:id="rId14"/>
    <p:sldLayoutId id="2147484440" r:id="rId15"/>
    <p:sldLayoutId id="21474844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70.jpg"/><Relationship Id="rId18" Type="http://schemas.openxmlformats.org/officeDocument/2006/relationships/image" Target="../media/image73.jpg"/><Relationship Id="rId3" Type="http://schemas.openxmlformats.org/officeDocument/2006/relationships/image" Target="../media/image62.jpg"/><Relationship Id="rId21" Type="http://schemas.openxmlformats.org/officeDocument/2006/relationships/image" Target="../media/image29.jpg"/><Relationship Id="rId7" Type="http://schemas.openxmlformats.org/officeDocument/2006/relationships/image" Target="../media/image65.jpg"/><Relationship Id="rId12" Type="http://schemas.openxmlformats.org/officeDocument/2006/relationships/image" Target="../media/image9.jpg"/><Relationship Id="rId17" Type="http://schemas.openxmlformats.org/officeDocument/2006/relationships/image" Target="../media/image40.gif"/><Relationship Id="rId25" Type="http://schemas.openxmlformats.org/officeDocument/2006/relationships/image" Target="../media/image76.jpeg"/><Relationship Id="rId2" Type="http://schemas.openxmlformats.org/officeDocument/2006/relationships/image" Target="../media/image61.png"/><Relationship Id="rId16" Type="http://schemas.openxmlformats.org/officeDocument/2006/relationships/image" Target="../media/image72.jpg"/><Relationship Id="rId20"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20.jpg"/><Relationship Id="rId11" Type="http://schemas.openxmlformats.org/officeDocument/2006/relationships/image" Target="../media/image69.png"/><Relationship Id="rId24" Type="http://schemas.openxmlformats.org/officeDocument/2006/relationships/image" Target="../media/image25.jpeg"/><Relationship Id="rId5" Type="http://schemas.openxmlformats.org/officeDocument/2006/relationships/image" Target="../media/image64.png"/><Relationship Id="rId15" Type="http://schemas.openxmlformats.org/officeDocument/2006/relationships/image" Target="../media/image71.jpg"/><Relationship Id="rId23" Type="http://schemas.openxmlformats.org/officeDocument/2006/relationships/image" Target="../media/image75.jpeg"/><Relationship Id="rId10" Type="http://schemas.openxmlformats.org/officeDocument/2006/relationships/image" Target="../media/image68.png"/><Relationship Id="rId19" Type="http://schemas.openxmlformats.org/officeDocument/2006/relationships/image" Target="../media/image41.jpg"/><Relationship Id="rId4" Type="http://schemas.openxmlformats.org/officeDocument/2006/relationships/image" Target="../media/image63.jpg"/><Relationship Id="rId9" Type="http://schemas.openxmlformats.org/officeDocument/2006/relationships/image" Target="../media/image67.gif"/><Relationship Id="rId14" Type="http://schemas.openxmlformats.org/officeDocument/2006/relationships/image" Target="../media/image28.jpg"/><Relationship Id="rId22" Type="http://schemas.openxmlformats.org/officeDocument/2006/relationships/image" Target="../media/image74.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52318" y="4509120"/>
            <a:ext cx="6216026" cy="1095059"/>
          </a:xfrm>
        </p:spPr>
        <p:txBody>
          <a:bodyPr>
            <a:normAutofit fontScale="90000"/>
          </a:bodyPr>
          <a:lstStyle/>
          <a:p>
            <a:pPr algn="ctr" eaLnBrk="1" fontAlgn="auto" hangingPunct="1">
              <a:lnSpc>
                <a:spcPct val="90000"/>
              </a:lnSpc>
              <a:spcAft>
                <a:spcPts val="0"/>
              </a:spcAft>
              <a:defRPr/>
            </a:pPr>
            <a:r>
              <a:rPr lang="de-DE" sz="3600" dirty="0">
                <a:effectLst>
                  <a:outerShdw blurRad="38100" dist="38100" dir="2700000" algn="tl">
                    <a:srgbClr val="000000">
                      <a:alpha val="43137"/>
                    </a:srgbClr>
                  </a:outerShdw>
                </a:effectLst>
                <a:latin typeface="Georgia" pitchFamily="18" charset="0"/>
              </a:rPr>
              <a:t>             </a:t>
            </a:r>
            <a:r>
              <a:rPr lang="de-DE" sz="4000" dirty="0">
                <a:solidFill>
                  <a:srgbClr val="31895A"/>
                </a:solidFill>
                <a:effectLst>
                  <a:outerShdw blurRad="38100" dist="38100" dir="2700000" algn="tl">
                    <a:srgbClr val="000000">
                      <a:alpha val="43137"/>
                    </a:srgbClr>
                  </a:outerShdw>
                </a:effectLst>
              </a:rPr>
              <a:t>WOESR – 2022              	      Abschlussabend</a:t>
            </a:r>
            <a:r>
              <a:rPr lang="de-DE" sz="4000" dirty="0">
                <a:solidFill>
                  <a:srgbClr val="31895A"/>
                </a:solidFill>
              </a:rPr>
              <a:t> </a:t>
            </a:r>
          </a:p>
        </p:txBody>
      </p:sp>
      <p:pic>
        <p:nvPicPr>
          <p:cNvPr id="11" name="Grafik 10" descr="Golfclub-Display_2013-473x1024 (1).jpg"/>
          <p:cNvPicPr>
            <a:picLocks noChangeAspect="1"/>
          </p:cNvPicPr>
          <p:nvPr/>
        </p:nvPicPr>
        <p:blipFill>
          <a:blip r:embed="rId2" cstate="print"/>
          <a:stretch>
            <a:fillRect/>
          </a:stretch>
        </p:blipFill>
        <p:spPr>
          <a:xfrm>
            <a:off x="1483391" y="934221"/>
            <a:ext cx="1534452" cy="3317736"/>
          </a:xfrm>
          <a:prstGeom prst="rect">
            <a:avLst/>
          </a:prstGeom>
        </p:spPr>
      </p:pic>
      <p:pic>
        <p:nvPicPr>
          <p:cNvPr id="7" name="Grafik 6" descr="Trophy 1393neu.png"/>
          <p:cNvPicPr>
            <a:picLocks noChangeAspect="1"/>
          </p:cNvPicPr>
          <p:nvPr/>
        </p:nvPicPr>
        <p:blipFill>
          <a:blip r:embed="rId3" cstate="print"/>
          <a:stretch>
            <a:fillRect/>
          </a:stretch>
        </p:blipFill>
        <p:spPr>
          <a:xfrm>
            <a:off x="4200206" y="934221"/>
            <a:ext cx="2488301" cy="33177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7544" y="188640"/>
            <a:ext cx="6183320" cy="2671756"/>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pic>
        <p:nvPicPr>
          <p:cNvPr id="20486" name="Grafik 6" descr="Golfclub Schwarzsee.jpg"/>
          <p:cNvPicPr>
            <a:picLocks noChangeAspect="1"/>
          </p:cNvPicPr>
          <p:nvPr/>
        </p:nvPicPr>
        <p:blipFill>
          <a:blip r:embed="rId2" cstate="print"/>
          <a:srcRect/>
          <a:stretch>
            <a:fillRect/>
          </a:stretch>
        </p:blipFill>
        <p:spPr bwMode="auto">
          <a:xfrm>
            <a:off x="899592" y="2880901"/>
            <a:ext cx="2932523" cy="1440000"/>
          </a:xfrm>
          <a:prstGeom prst="round2DiagRect">
            <a:avLst>
              <a:gd name="adj1" fmla="val 16667"/>
              <a:gd name="adj2" fmla="val 0"/>
            </a:avLst>
          </a:prstGeom>
          <a:ln w="88900" cap="sq" cmpd="sng">
            <a:solidFill>
              <a:schemeClr val="bg1"/>
            </a:solidFill>
            <a:miter lim="800000"/>
          </a:ln>
          <a:effectLst>
            <a:outerShdw blurRad="254000" algn="tl" rotWithShape="0">
              <a:srgbClr val="000000">
                <a:alpha val="43000"/>
              </a:srgbClr>
            </a:outerShdw>
          </a:effectLst>
        </p:spPr>
      </p:pic>
      <p:sp>
        <p:nvSpPr>
          <p:cNvPr id="3" name="Rechteck 2"/>
          <p:cNvSpPr/>
          <p:nvPr/>
        </p:nvSpPr>
        <p:spPr>
          <a:xfrm>
            <a:off x="1187624" y="4941168"/>
            <a:ext cx="5904656" cy="584775"/>
          </a:xfrm>
          <a:prstGeom prst="rect">
            <a:avLst/>
          </a:prstGeom>
        </p:spPr>
        <p:txBody>
          <a:bodyPr wrap="square">
            <a:spAutoFit/>
          </a:bodyPr>
          <a:lstStyle/>
          <a:p>
            <a:pPr algn="ctr"/>
            <a:r>
              <a:rPr lang="de-DE" sz="3200" dirty="0" err="1"/>
              <a:t>Pölzelbauer</a:t>
            </a:r>
            <a:r>
              <a:rPr lang="de-DE" sz="3200" dirty="0"/>
              <a:t> Hans 215 Punkte</a:t>
            </a:r>
          </a:p>
        </p:txBody>
      </p:sp>
      <p:pic>
        <p:nvPicPr>
          <p:cNvPr id="4" name="Grafik 3" descr="Ein Bild, das Person, Mann, grün enthält.&#10;&#10;Automatisch generierte Beschreibung">
            <a:extLst>
              <a:ext uri="{FF2B5EF4-FFF2-40B4-BE49-F238E27FC236}">
                <a16:creationId xmlns:a16="http://schemas.microsoft.com/office/drawing/2014/main" id="{D75EC169-E539-4D74-82F7-726B53A23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39" y="2848563"/>
            <a:ext cx="1813560" cy="1516380"/>
          </a:xfrm>
          <a:prstGeom prst="rect">
            <a:avLst/>
          </a:prstGeom>
          <a:ln w="88900" cap="sq" cmpd="thickThin">
            <a:solidFill>
              <a:srgbClr val="00572C"/>
            </a:solidFill>
            <a:prstDash val="solid"/>
            <a:miter lim="800000"/>
          </a:ln>
          <a:effectLst>
            <a:innerShdw blurRad="76200">
              <a:srgbClr val="000000"/>
            </a:inn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7544" y="188640"/>
            <a:ext cx="6183320" cy="2671756"/>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6" name="Textfeld 5"/>
          <p:cNvSpPr txBox="1"/>
          <p:nvPr/>
        </p:nvSpPr>
        <p:spPr>
          <a:xfrm>
            <a:off x="1475656" y="4221088"/>
            <a:ext cx="6336704" cy="1384995"/>
          </a:xfrm>
          <a:prstGeom prst="rect">
            <a:avLst/>
          </a:prstGeom>
          <a:noFill/>
        </p:spPr>
        <p:txBody>
          <a:bodyPr wrap="square" rtlCol="0">
            <a:spAutoFit/>
          </a:bodyPr>
          <a:lstStyle/>
          <a:p>
            <a:pPr marL="514350" indent="-514350">
              <a:buFont typeface="+mj-lt"/>
              <a:buAutoNum type="arabicPeriod"/>
            </a:pPr>
            <a:r>
              <a:rPr lang="de-DE" sz="2800" dirty="0"/>
              <a:t>Margreiter Werner	     255 Punkte</a:t>
            </a:r>
          </a:p>
          <a:p>
            <a:pPr marL="514350" indent="-514350">
              <a:buFont typeface="+mj-lt"/>
              <a:buAutoNum type="arabicPeriod"/>
            </a:pPr>
            <a:r>
              <a:rPr lang="de-DE" sz="2800" dirty="0"/>
              <a:t>Steixner Gerhard         249 Punkte</a:t>
            </a:r>
          </a:p>
          <a:p>
            <a:endParaRPr lang="de-DE" sz="2800" dirty="0">
              <a:solidFill>
                <a:srgbClr val="FFFFFF"/>
              </a:solidFill>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852" y="2759370"/>
            <a:ext cx="1768352"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Grafik 2">
            <a:extLst>
              <a:ext uri="{FF2B5EF4-FFF2-40B4-BE49-F238E27FC236}">
                <a16:creationId xmlns:a16="http://schemas.microsoft.com/office/drawing/2014/main" id="{183C3D0E-FD36-F942-F820-7FA5EF26A3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308682"/>
            <a:ext cx="1393592" cy="1564236"/>
          </a:xfrm>
          <a:prstGeom prst="rect">
            <a:avLst/>
          </a:prstGeom>
        </p:spPr>
      </p:pic>
    </p:spTree>
    <p:extLst>
      <p:ext uri="{BB962C8B-B14F-4D97-AF65-F5344CB8AC3E}">
        <p14:creationId xmlns:p14="http://schemas.microsoft.com/office/powerpoint/2010/main" val="198193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560" y="404664"/>
            <a:ext cx="8343560" cy="1440160"/>
          </a:xfrm>
        </p:spPr>
        <p:txBody>
          <a:bodyPr anchor="t">
            <a:normAutofit fontScale="90000"/>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1763688" y="4451628"/>
            <a:ext cx="5715000" cy="1200329"/>
          </a:xfrm>
          <a:prstGeom prst="rect">
            <a:avLst/>
          </a:prstGeom>
          <a:noFill/>
        </p:spPr>
        <p:txBody>
          <a:bodyPr>
            <a:spAutoFit/>
          </a:bodyPr>
          <a:lstStyle/>
          <a:p>
            <a:pPr marL="457200" indent="-457200">
              <a:buFontTx/>
              <a:buAutoNum type="arabicPeriod"/>
              <a:defRPr/>
            </a:pPr>
            <a:endParaRPr lang="de-DE" sz="2400" dirty="0">
              <a:solidFill>
                <a:schemeClr val="tx1"/>
              </a:solidFill>
            </a:endParaRPr>
          </a:p>
          <a:p>
            <a:pPr marL="457200" indent="-457200">
              <a:buFontTx/>
              <a:buAutoNum type="arabicPeriod"/>
              <a:defRPr/>
            </a:pPr>
            <a:r>
              <a:rPr lang="de-DE" sz="2400" dirty="0"/>
              <a:t>Wöll Peter			 235 Punkte</a:t>
            </a:r>
          </a:p>
          <a:p>
            <a:pPr>
              <a:defRPr/>
            </a:pPr>
            <a:r>
              <a:rPr lang="de-DE" sz="2400" dirty="0">
                <a:solidFill>
                  <a:srgbClr val="0033CC"/>
                </a:solidFill>
              </a:rPr>
              <a:t>	</a:t>
            </a:r>
            <a:endParaRPr lang="de-DE" dirty="0">
              <a:solidFill>
                <a:srgbClr val="0033CC"/>
              </a:solidFill>
            </a:endParaRPr>
          </a:p>
        </p:txBody>
      </p:sp>
      <p:pic>
        <p:nvPicPr>
          <p:cNvPr id="22534" name="Grafik 9" descr="Lärch-Golf-Logo neu 03.gif"/>
          <p:cNvPicPr>
            <a:picLocks noChangeAspect="1"/>
          </p:cNvPicPr>
          <p:nvPr/>
        </p:nvPicPr>
        <p:blipFill>
          <a:blip r:embed="rId2" cstate="print"/>
          <a:srcRect/>
          <a:stretch>
            <a:fillRect/>
          </a:stretch>
        </p:blipFill>
        <p:spPr bwMode="auto">
          <a:xfrm>
            <a:off x="1763688" y="2636912"/>
            <a:ext cx="1584176" cy="1386829"/>
          </a:xfrm>
          <a:prstGeom prst="ellipse">
            <a:avLst/>
          </a:prstGeom>
          <a:ln w="63500"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Grafik 2" descr="Ein Bild, das Baum, draußen, Person, Mann enthält.&#10;&#10;Automatisch generierte Beschreibung">
            <a:extLst>
              <a:ext uri="{FF2B5EF4-FFF2-40B4-BE49-F238E27FC236}">
                <a16:creationId xmlns:a16="http://schemas.microsoft.com/office/drawing/2014/main" id="{5C1DFCBC-B802-4033-AE28-A88F9E45B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2529000"/>
            <a:ext cx="2398204" cy="1800000"/>
          </a:xfrm>
          <a:prstGeom prst="rect">
            <a:avLst/>
          </a:prstGeom>
          <a:ln w="38100">
            <a:solidFill>
              <a:srgbClr val="729D5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188640"/>
            <a:ext cx="8208912" cy="1656184"/>
          </a:xfrm>
        </p:spPr>
        <p:txBody>
          <a:bodyPr anchor="t">
            <a:normAutofit fontScale="90000"/>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8" name="Textfeld 7"/>
          <p:cNvSpPr txBox="1"/>
          <p:nvPr/>
        </p:nvSpPr>
        <p:spPr>
          <a:xfrm>
            <a:off x="1691680" y="4653136"/>
            <a:ext cx="6768752" cy="1384995"/>
          </a:xfrm>
          <a:prstGeom prst="rect">
            <a:avLst/>
          </a:prstGeom>
          <a:noFill/>
        </p:spPr>
        <p:txBody>
          <a:bodyPr wrap="square">
            <a:spAutoFit/>
          </a:bodyPr>
          <a:lstStyle/>
          <a:p>
            <a:pPr marL="457200" indent="-457200">
              <a:buFontTx/>
              <a:buAutoNum type="arabicPeriod"/>
              <a:defRPr/>
            </a:pPr>
            <a:r>
              <a:rPr lang="de-DE" sz="2800" dirty="0"/>
              <a:t>Reich Peter			           257 Punkte</a:t>
            </a:r>
          </a:p>
          <a:p>
            <a:pPr marL="457200" indent="-457200">
              <a:buFontTx/>
              <a:buAutoNum type="arabicPeriod"/>
              <a:defRPr/>
            </a:pPr>
            <a:r>
              <a:rPr lang="de-DE" sz="2800" dirty="0" err="1"/>
              <a:t>Royc</a:t>
            </a:r>
            <a:r>
              <a:rPr lang="de-DE" sz="2800" dirty="0"/>
              <a:t> Raimund				  251 Punkte</a:t>
            </a:r>
          </a:p>
          <a:p>
            <a:pPr>
              <a:defRPr/>
            </a:pPr>
            <a:r>
              <a:rPr lang="de-DE" sz="2800" dirty="0"/>
              <a:t>3. Knoll Manfred                234 Punkte</a:t>
            </a:r>
          </a:p>
        </p:txBody>
      </p:sp>
      <p:pic>
        <p:nvPicPr>
          <p:cNvPr id="24582" name="Grafik 8" descr="GolfPark Mieming Logo.gif"/>
          <p:cNvPicPr>
            <a:picLocks noChangeAspect="1"/>
          </p:cNvPicPr>
          <p:nvPr/>
        </p:nvPicPr>
        <p:blipFill>
          <a:blip r:embed="rId3" cstate="print"/>
          <a:srcRect/>
          <a:stretch>
            <a:fillRect/>
          </a:stretch>
        </p:blipFill>
        <p:spPr bwMode="auto">
          <a:xfrm>
            <a:off x="1778178" y="2780928"/>
            <a:ext cx="1929726" cy="1005956"/>
          </a:xfrm>
          <a:prstGeom prst="round2DiagRect">
            <a:avLst>
              <a:gd name="adj1" fmla="val 16667"/>
              <a:gd name="adj2" fmla="val 0"/>
            </a:avLst>
          </a:prstGeom>
          <a:ln w="38100" cap="sq">
            <a:solidFill>
              <a:srgbClr val="729D51"/>
            </a:solidFill>
            <a:miter lim="800000"/>
          </a:ln>
          <a:effectLst>
            <a:outerShdw blurRad="254000" algn="tl" rotWithShape="0">
              <a:srgbClr val="000000">
                <a:alpha val="43000"/>
              </a:srgbClr>
            </a:outerShdw>
          </a:effectLst>
        </p:spPr>
      </p:pic>
      <p:pic>
        <p:nvPicPr>
          <p:cNvPr id="3" name="Grafik 2">
            <a:extLst>
              <a:ext uri="{FF2B5EF4-FFF2-40B4-BE49-F238E27FC236}">
                <a16:creationId xmlns:a16="http://schemas.microsoft.com/office/drawing/2014/main" id="{A579D609-9875-8F3C-2B4F-5BA36F262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845" y="2204864"/>
            <a:ext cx="1786506" cy="18109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87624" y="160800"/>
            <a:ext cx="6183320" cy="1564226"/>
          </a:xfrm>
        </p:spPr>
        <p:txBody>
          <a:bodyPr anchor="t">
            <a:normAutofit fontScale="90000"/>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1403648" y="4760565"/>
            <a:ext cx="7200800" cy="1661993"/>
          </a:xfrm>
          <a:prstGeom prst="rect">
            <a:avLst/>
          </a:prstGeom>
          <a:noFill/>
        </p:spPr>
        <p:txBody>
          <a:bodyPr wrap="square">
            <a:spAutoFit/>
          </a:bodyPr>
          <a:lstStyle/>
          <a:p>
            <a:pPr marL="457200" indent="-457200">
              <a:buFontTx/>
              <a:buAutoNum type="arabicPeriod"/>
              <a:defRPr/>
            </a:pPr>
            <a:r>
              <a:rPr lang="de-DE" sz="2800" dirty="0" err="1">
                <a:effectLst>
                  <a:outerShdw blurRad="38100" dist="38100" dir="2700000" algn="tl">
                    <a:srgbClr val="000000">
                      <a:alpha val="43137"/>
                    </a:srgbClr>
                  </a:outerShdw>
                </a:effectLst>
              </a:rPr>
              <a:t>Noichl</a:t>
            </a:r>
            <a:r>
              <a:rPr lang="de-DE" sz="2800" dirty="0">
                <a:effectLst>
                  <a:outerShdw blurRad="38100" dist="38100" dir="2700000" algn="tl">
                    <a:srgbClr val="000000">
                      <a:alpha val="43137"/>
                    </a:srgbClr>
                  </a:outerShdw>
                </a:effectLst>
              </a:rPr>
              <a:t> Andreas 			255 Punkte</a:t>
            </a:r>
          </a:p>
          <a:p>
            <a:pPr marL="457200" indent="-457200">
              <a:buFontTx/>
              <a:buAutoNum type="arabicPeriod"/>
              <a:defRPr/>
            </a:pPr>
            <a:r>
              <a:rPr lang="de-DE" sz="2800" dirty="0" err="1">
                <a:effectLst>
                  <a:outerShdw blurRad="38100" dist="38100" dir="2700000" algn="tl">
                    <a:srgbClr val="000000">
                      <a:alpha val="43137"/>
                    </a:srgbClr>
                  </a:outerShdw>
                </a:effectLst>
              </a:rPr>
              <a:t>Vorderegger</a:t>
            </a:r>
            <a:r>
              <a:rPr lang="de-DE" sz="2800" dirty="0">
                <a:effectLst>
                  <a:outerShdw blurRad="38100" dist="38100" dir="2700000" algn="tl">
                    <a:srgbClr val="000000">
                      <a:alpha val="43137"/>
                    </a:srgbClr>
                  </a:outerShdw>
                </a:effectLst>
              </a:rPr>
              <a:t> Gotthard	248 Punkte</a:t>
            </a:r>
          </a:p>
          <a:p>
            <a:pPr marL="457200" indent="-457200">
              <a:buFontTx/>
              <a:buAutoNum type="arabicPeriod"/>
              <a:defRPr/>
            </a:pPr>
            <a:r>
              <a:rPr lang="de-DE" sz="2800" dirty="0">
                <a:effectLst>
                  <a:outerShdw blurRad="38100" dist="38100" dir="2700000" algn="tl">
                    <a:srgbClr val="000000">
                      <a:alpha val="43137"/>
                    </a:srgbClr>
                  </a:outerShdw>
                </a:effectLst>
              </a:rPr>
              <a:t>Schermann Werner		230 Punkte</a:t>
            </a:r>
          </a:p>
          <a:p>
            <a:pPr marL="457200" indent="-457200">
              <a:buFontTx/>
              <a:buAutoNum type="arabicPeriod"/>
              <a:defRPr/>
            </a:pPr>
            <a:endParaRPr lang="de-DE" dirty="0">
              <a:solidFill>
                <a:schemeClr val="bg2">
                  <a:lumMod val="20000"/>
                  <a:lumOff val="80000"/>
                </a:schemeClr>
              </a:solidFill>
              <a:effectLst>
                <a:outerShdw blurRad="38100" dist="38100" dir="2700000" algn="tl">
                  <a:srgbClr val="000000">
                    <a:alpha val="43137"/>
                  </a:srgbClr>
                </a:outerShdw>
              </a:effectLst>
            </a:endParaRPr>
          </a:p>
        </p:txBody>
      </p:sp>
      <p:pic>
        <p:nvPicPr>
          <p:cNvPr id="6" name="Grafik 5">
            <a:extLst>
              <a:ext uri="{FF2B5EF4-FFF2-40B4-BE49-F238E27FC236}">
                <a16:creationId xmlns:a16="http://schemas.microsoft.com/office/drawing/2014/main" id="{B8FAC514-D1EC-4A84-B003-8D36267DB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2097638"/>
            <a:ext cx="2676123" cy="196249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20928" y="188640"/>
            <a:ext cx="7767496" cy="1852258"/>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1547664" y="4616549"/>
            <a:ext cx="6768752" cy="1661993"/>
          </a:xfrm>
          <a:prstGeom prst="rect">
            <a:avLst/>
          </a:prstGeom>
          <a:noFill/>
        </p:spPr>
        <p:txBody>
          <a:bodyPr wrap="square">
            <a:spAutoFit/>
          </a:bodyPr>
          <a:lstStyle/>
          <a:p>
            <a:pPr marL="457200" indent="-457200">
              <a:buFontTx/>
              <a:buAutoNum type="arabicPeriod"/>
              <a:defRPr/>
            </a:pPr>
            <a:r>
              <a:rPr lang="de-DE" sz="2800" dirty="0">
                <a:effectLst>
                  <a:outerShdw blurRad="38100" dist="38100" dir="2700000" algn="tl">
                    <a:srgbClr val="000000">
                      <a:alpha val="43137"/>
                    </a:srgbClr>
                  </a:outerShdw>
                </a:effectLst>
              </a:rPr>
              <a:t>Peter Haid 			         </a:t>
            </a:r>
            <a:r>
              <a:rPr lang="de-DE" sz="2800" b="0" dirty="0">
                <a:effectLst>
                  <a:outerShdw blurRad="38100" dist="38100" dir="2700000" algn="tl">
                    <a:srgbClr val="000000">
                      <a:alpha val="43137"/>
                    </a:srgbClr>
                  </a:outerShdw>
                </a:effectLst>
              </a:rPr>
              <a:t>245 Punkte </a:t>
            </a:r>
          </a:p>
          <a:p>
            <a:pPr marL="457200" indent="-457200">
              <a:buFontTx/>
              <a:buAutoNum type="arabicPeriod"/>
              <a:defRPr/>
            </a:pPr>
            <a:r>
              <a:rPr lang="de-DE" sz="2800" dirty="0" err="1">
                <a:effectLst>
                  <a:outerShdw blurRad="38100" dist="38100" dir="2700000" algn="tl">
                    <a:srgbClr val="000000">
                      <a:alpha val="43137"/>
                    </a:srgbClr>
                  </a:outerShdw>
                </a:effectLst>
              </a:rPr>
              <a:t>Aichner</a:t>
            </a:r>
            <a:r>
              <a:rPr lang="de-DE" sz="2800" dirty="0">
                <a:effectLst>
                  <a:outerShdw blurRad="38100" dist="38100" dir="2700000" algn="tl">
                    <a:srgbClr val="000000">
                      <a:alpha val="43137"/>
                    </a:srgbClr>
                  </a:outerShdw>
                </a:effectLst>
              </a:rPr>
              <a:t> Hans Karl        228 Punkte </a:t>
            </a:r>
          </a:p>
          <a:p>
            <a:pPr marL="457200" indent="-457200">
              <a:buFontTx/>
              <a:buAutoNum type="arabicPeriod"/>
              <a:defRPr/>
            </a:pPr>
            <a:r>
              <a:rPr lang="de-DE" sz="2800" dirty="0">
                <a:effectLst>
                  <a:outerShdw blurRad="38100" dist="38100" dir="2700000" algn="tl">
                    <a:srgbClr val="000000">
                      <a:alpha val="43137"/>
                    </a:srgbClr>
                  </a:outerShdw>
                </a:effectLst>
              </a:rPr>
              <a:t>Fankhauser Herbert	     226</a:t>
            </a:r>
            <a:r>
              <a:rPr lang="de-DE" sz="2800" b="0" dirty="0">
                <a:effectLst>
                  <a:outerShdw blurRad="38100" dist="38100" dir="2700000" algn="tl">
                    <a:srgbClr val="000000">
                      <a:alpha val="43137"/>
                    </a:srgbClr>
                  </a:outerShdw>
                </a:effectLst>
              </a:rPr>
              <a:t> Punkte</a:t>
            </a:r>
          </a:p>
          <a:p>
            <a:pPr marL="457200" indent="-457200">
              <a:defRPr/>
            </a:pPr>
            <a:r>
              <a:rPr lang="de-DE" dirty="0">
                <a:solidFill>
                  <a:srgbClr val="0033CC"/>
                </a:solidFill>
                <a:effectLst>
                  <a:outerShdw blurRad="38100" dist="38100" dir="2700000" algn="tl">
                    <a:srgbClr val="000000">
                      <a:alpha val="43137"/>
                    </a:srgbClr>
                  </a:outerShdw>
                </a:effectLst>
              </a:rPr>
              <a:t>	</a:t>
            </a:r>
          </a:p>
        </p:txBody>
      </p:sp>
      <p:pic>
        <p:nvPicPr>
          <p:cNvPr id="26630" name="Grafik 8" descr="GC-Seefeld rgb-300.jpg"/>
          <p:cNvPicPr>
            <a:picLocks noChangeAspect="1"/>
          </p:cNvPicPr>
          <p:nvPr/>
        </p:nvPicPr>
        <p:blipFill>
          <a:blip r:embed="rId2" cstate="print"/>
          <a:srcRect/>
          <a:stretch>
            <a:fillRect/>
          </a:stretch>
        </p:blipFill>
        <p:spPr bwMode="auto">
          <a:xfrm>
            <a:off x="1691680" y="2420888"/>
            <a:ext cx="1143008" cy="1143008"/>
          </a:xfrm>
          <a:prstGeom prst="ellipse">
            <a:avLst/>
          </a:prstGeom>
          <a:solidFill>
            <a:srgbClr val="729D51"/>
          </a:solidFill>
          <a:ln w="28575" cap="rnd">
            <a:solidFill>
              <a:srgbClr val="729D5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fik 3" descr="Ein Bild, das Person, Mann enthält.&#10;&#10;Automatisch generierte Beschreibung">
            <a:extLst>
              <a:ext uri="{FF2B5EF4-FFF2-40B4-BE49-F238E27FC236}">
                <a16:creationId xmlns:a16="http://schemas.microsoft.com/office/drawing/2014/main" id="{37BD9AE3-8103-4ADE-A2FB-572638BDC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0226" y="2420888"/>
            <a:ext cx="1346993" cy="1800000"/>
          </a:xfrm>
          <a:prstGeom prst="rect">
            <a:avLst/>
          </a:prstGeom>
          <a:ln w="88900" cap="sq" cmpd="thickThin">
            <a:solidFill>
              <a:srgbClr val="729D51"/>
            </a:solidFill>
            <a:prstDash val="solid"/>
            <a:miter lim="800000"/>
          </a:ln>
          <a:effectLst>
            <a:innerShdw blurRad="76200">
              <a:srgbClr val="000000"/>
            </a:innerShdw>
          </a:effectLst>
        </p:spPr>
      </p:pic>
    </p:spTree>
    <p:extLst>
      <p:ext uri="{BB962C8B-B14F-4D97-AF65-F5344CB8AC3E}">
        <p14:creationId xmlns:p14="http://schemas.microsoft.com/office/powerpoint/2010/main" val="428854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3568" y="0"/>
            <a:ext cx="7848872" cy="2636912"/>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pic>
        <p:nvPicPr>
          <p:cNvPr id="27654" name="Grafik 8" descr="Logo Ursl.jpg"/>
          <p:cNvPicPr>
            <a:picLocks noChangeAspect="1"/>
          </p:cNvPicPr>
          <p:nvPr/>
        </p:nvPicPr>
        <p:blipFill>
          <a:blip r:embed="rId2" cstate="print"/>
          <a:srcRect/>
          <a:stretch>
            <a:fillRect/>
          </a:stretch>
        </p:blipFill>
        <p:spPr bwMode="auto">
          <a:xfrm>
            <a:off x="2339752" y="2682879"/>
            <a:ext cx="1584176"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hteck 5"/>
          <p:cNvSpPr/>
          <p:nvPr/>
        </p:nvSpPr>
        <p:spPr>
          <a:xfrm rot="10800000" flipV="1">
            <a:off x="395536" y="4995172"/>
            <a:ext cx="8496944" cy="954107"/>
          </a:xfrm>
          <a:prstGeom prst="rect">
            <a:avLst/>
          </a:prstGeom>
        </p:spPr>
        <p:txBody>
          <a:bodyPr wrap="square">
            <a:spAutoFit/>
          </a:bodyPr>
          <a:lstStyle/>
          <a:p>
            <a:pPr marL="914400" indent="-914400">
              <a:buFont typeface="+mj-lt"/>
              <a:buAutoNum type="arabicPeriod"/>
            </a:pPr>
            <a:r>
              <a:rPr lang="de-DE" sz="2800" dirty="0"/>
              <a:t>Reichkendler Hermann          217  Punkte</a:t>
            </a:r>
          </a:p>
          <a:p>
            <a:pPr marL="914400" indent="-914400">
              <a:buFont typeface="+mj-lt"/>
              <a:buAutoNum type="arabicPeriod"/>
            </a:pPr>
            <a:r>
              <a:rPr lang="de-DE" sz="2800" dirty="0"/>
              <a:t>Höck Leonhard 		              198  Punkte</a:t>
            </a:r>
          </a:p>
        </p:txBody>
      </p:sp>
      <p:pic>
        <p:nvPicPr>
          <p:cNvPr id="3" name="Grafik 2" descr="Ein Bild, das Person, Wand, drinnen, Mann enthält.&#10;&#10;Automatisch generierte Beschreibung">
            <a:extLst>
              <a:ext uri="{FF2B5EF4-FFF2-40B4-BE49-F238E27FC236}">
                <a16:creationId xmlns:a16="http://schemas.microsoft.com/office/drawing/2014/main" id="{ACFF6DE4-803B-48B8-A624-400748F6D5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2698968"/>
            <a:ext cx="1867552" cy="1800000"/>
          </a:xfrm>
          <a:prstGeom prst="ellipse">
            <a:avLst/>
          </a:prstGeom>
          <a:ln w="63500" cap="rnd">
            <a:solidFill>
              <a:srgbClr val="69984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41369" y="6531"/>
            <a:ext cx="6183320" cy="2671756"/>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5" name="Textfeld 4"/>
          <p:cNvSpPr txBox="1"/>
          <p:nvPr/>
        </p:nvSpPr>
        <p:spPr>
          <a:xfrm>
            <a:off x="1187624" y="4725144"/>
            <a:ext cx="7200800" cy="2123658"/>
          </a:xfrm>
          <a:prstGeom prst="rect">
            <a:avLst/>
          </a:prstGeom>
          <a:noFill/>
        </p:spPr>
        <p:txBody>
          <a:bodyPr wrap="square" rtlCol="0">
            <a:spAutoFit/>
          </a:bodyPr>
          <a:lstStyle/>
          <a:p>
            <a:pPr marL="914400" indent="-914400">
              <a:buFont typeface="+mj-lt"/>
              <a:buAutoNum type="arabicPeriod"/>
              <a:defRPr/>
            </a:pPr>
            <a:r>
              <a:rPr lang="de-DE" sz="2800" dirty="0"/>
              <a:t>Hörhager Georg             262 Punkte</a:t>
            </a:r>
          </a:p>
          <a:p>
            <a:pPr marL="914400" indent="-914400">
              <a:buFont typeface="+mj-lt"/>
              <a:buAutoNum type="arabicPeriod"/>
              <a:defRPr/>
            </a:pPr>
            <a:r>
              <a:rPr lang="de-DE" sz="2800" dirty="0"/>
              <a:t>Hild Manfred  		           232 Punkte</a:t>
            </a:r>
          </a:p>
          <a:p>
            <a:pPr marL="914400" indent="-914400">
              <a:buFont typeface="+mj-lt"/>
              <a:buAutoNum type="arabicPeriod"/>
              <a:defRPr/>
            </a:pPr>
            <a:r>
              <a:rPr lang="de-DE" sz="2800" dirty="0"/>
              <a:t>Sauer Reinhold  </a:t>
            </a:r>
            <a:r>
              <a:rPr lang="de-DE" sz="2400" dirty="0">
                <a:solidFill>
                  <a:schemeClr val="tx1">
                    <a:lumMod val="95000"/>
                  </a:schemeClr>
                </a:solidFill>
              </a:rPr>
              <a:t>               </a:t>
            </a:r>
            <a:r>
              <a:rPr lang="de-DE" sz="2800" dirty="0"/>
              <a:t>206 Punkte</a:t>
            </a:r>
          </a:p>
          <a:p>
            <a:pPr>
              <a:defRPr/>
            </a:pPr>
            <a:r>
              <a:rPr lang="de-DE" sz="2400" dirty="0">
                <a:solidFill>
                  <a:schemeClr val="tx1">
                    <a:lumMod val="95000"/>
                  </a:schemeClr>
                </a:solidFill>
              </a:rPr>
              <a:t>	</a:t>
            </a:r>
          </a:p>
          <a:p>
            <a:pPr marL="914400" indent="-914400">
              <a:buFont typeface="+mj-lt"/>
              <a:buAutoNum type="arabicPeriod"/>
              <a:defRPr/>
            </a:pPr>
            <a:endParaRPr lang="de-DE" sz="2400" dirty="0">
              <a:solidFill>
                <a:schemeClr val="tx1"/>
              </a:solidFill>
            </a:endParaRPr>
          </a:p>
        </p:txBody>
      </p:sp>
      <p:pic>
        <p:nvPicPr>
          <p:cNvPr id="6" name="Grafik 5" descr="logo_Walchsee_708.jpg"/>
          <p:cNvPicPr>
            <a:picLocks noChangeAspect="1"/>
          </p:cNvPicPr>
          <p:nvPr/>
        </p:nvPicPr>
        <p:blipFill>
          <a:blip r:embed="rId2" cstate="print"/>
          <a:stretch>
            <a:fillRect/>
          </a:stretch>
        </p:blipFill>
        <p:spPr>
          <a:xfrm>
            <a:off x="3059832" y="2492896"/>
            <a:ext cx="3273030" cy="1440133"/>
          </a:xfrm>
          <a:prstGeom prst="rect">
            <a:avLst/>
          </a:prstGeom>
          <a:ln w="38100" cap="sq">
            <a:solidFill>
              <a:srgbClr val="699841"/>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332656"/>
            <a:ext cx="8280920" cy="1800200"/>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8" name="Textfeld 7"/>
          <p:cNvSpPr txBox="1"/>
          <p:nvPr/>
        </p:nvSpPr>
        <p:spPr>
          <a:xfrm>
            <a:off x="1187624" y="4708301"/>
            <a:ext cx="6662544" cy="1384995"/>
          </a:xfrm>
          <a:prstGeom prst="rect">
            <a:avLst/>
          </a:prstGeom>
          <a:noFill/>
        </p:spPr>
        <p:txBody>
          <a:bodyPr wrap="square">
            <a:spAutoFit/>
          </a:bodyPr>
          <a:lstStyle/>
          <a:p>
            <a:pPr marL="457200" indent="-457200">
              <a:buFontTx/>
              <a:buAutoNum type="arabicPeriod"/>
              <a:defRPr/>
            </a:pPr>
            <a:r>
              <a:rPr lang="de-DE" sz="2800" dirty="0">
                <a:solidFill>
                  <a:schemeClr val="tx1">
                    <a:lumMod val="95000"/>
                  </a:schemeClr>
                </a:solidFill>
              </a:rPr>
              <a:t>Kern Hermann 		     	240 Punkte</a:t>
            </a:r>
          </a:p>
          <a:p>
            <a:pPr marL="457200" indent="-457200">
              <a:buFontTx/>
              <a:buAutoNum type="arabicPeriod"/>
              <a:defRPr/>
            </a:pPr>
            <a:r>
              <a:rPr lang="de-DE" sz="2800" dirty="0">
                <a:solidFill>
                  <a:schemeClr val="tx1">
                    <a:lumMod val="95000"/>
                  </a:schemeClr>
                </a:solidFill>
              </a:rPr>
              <a:t>Fuchs Leonhard		         225 Punkte</a:t>
            </a:r>
          </a:p>
          <a:p>
            <a:pPr marL="457200" indent="-457200">
              <a:buFontTx/>
              <a:buAutoNum type="arabicPeriod"/>
              <a:defRPr/>
            </a:pPr>
            <a:r>
              <a:rPr lang="de-DE" sz="2800" dirty="0">
                <a:solidFill>
                  <a:schemeClr val="tx1">
                    <a:lumMod val="95000"/>
                  </a:schemeClr>
                </a:solidFill>
              </a:rPr>
              <a:t>Platzer Karl                     146 Punkte</a:t>
            </a:r>
            <a:endParaRPr lang="de-DE" sz="2800" dirty="0">
              <a:solidFill>
                <a:schemeClr val="tx1"/>
              </a:solidFill>
            </a:endParaRPr>
          </a:p>
        </p:txBody>
      </p:sp>
      <p:pic>
        <p:nvPicPr>
          <p:cNvPr id="18438" name="Grafik 8" descr="Kopie von Kopie von logo_ellmau_710.gif"/>
          <p:cNvPicPr>
            <a:picLocks noChangeAspect="1"/>
          </p:cNvPicPr>
          <p:nvPr/>
        </p:nvPicPr>
        <p:blipFill>
          <a:blip r:embed="rId2" cstate="print"/>
          <a:srcRect/>
          <a:stretch>
            <a:fillRect/>
          </a:stretch>
        </p:blipFill>
        <p:spPr bwMode="auto">
          <a:xfrm>
            <a:off x="3275856" y="2628886"/>
            <a:ext cx="2157611" cy="16002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536" y="116632"/>
            <a:ext cx="8352928" cy="2671756"/>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1259632" y="4653136"/>
            <a:ext cx="7560840" cy="1661993"/>
          </a:xfrm>
          <a:prstGeom prst="rect">
            <a:avLst/>
          </a:prstGeom>
          <a:noFill/>
        </p:spPr>
        <p:txBody>
          <a:bodyPr wrap="square">
            <a:spAutoFit/>
          </a:bodyPr>
          <a:lstStyle/>
          <a:p>
            <a:pPr marL="457200" indent="-457200">
              <a:buFontTx/>
              <a:buAutoNum type="arabicPeriod"/>
              <a:defRPr/>
            </a:pPr>
            <a:r>
              <a:rPr lang="de-DE" sz="2800" dirty="0">
                <a:solidFill>
                  <a:schemeClr val="tx1">
                    <a:lumMod val="95000"/>
                  </a:schemeClr>
                </a:solidFill>
              </a:rPr>
              <a:t>Mayer Helmuth                		254 Punkte  </a:t>
            </a:r>
          </a:p>
          <a:p>
            <a:pPr marL="457200" indent="-457200">
              <a:buFontTx/>
              <a:buAutoNum type="arabicPeriod"/>
              <a:defRPr/>
            </a:pPr>
            <a:r>
              <a:rPr lang="de-DE" sz="2800" dirty="0" err="1">
                <a:solidFill>
                  <a:schemeClr val="tx1">
                    <a:lumMod val="95000"/>
                  </a:schemeClr>
                </a:solidFill>
              </a:rPr>
              <a:t>Dorrer</a:t>
            </a:r>
            <a:r>
              <a:rPr lang="de-DE" sz="2800" dirty="0">
                <a:solidFill>
                  <a:schemeClr val="tx1">
                    <a:lumMod val="95000"/>
                  </a:schemeClr>
                </a:solidFill>
              </a:rPr>
              <a:t> Fritz                     		241</a:t>
            </a:r>
            <a:r>
              <a:rPr lang="de-DE" sz="2400" dirty="0">
                <a:solidFill>
                  <a:schemeClr val="tx1">
                    <a:lumMod val="95000"/>
                  </a:schemeClr>
                </a:solidFill>
              </a:rPr>
              <a:t> Punkte</a:t>
            </a:r>
          </a:p>
          <a:p>
            <a:pPr>
              <a:defRPr/>
            </a:pPr>
            <a:r>
              <a:rPr lang="de-DE" sz="2800" dirty="0">
                <a:solidFill>
                  <a:srgbClr val="FF0000"/>
                </a:solidFill>
              </a:rPr>
              <a:t>		</a:t>
            </a:r>
          </a:p>
          <a:p>
            <a:pPr marL="457200" indent="-457200">
              <a:defRPr/>
            </a:pPr>
            <a:r>
              <a:rPr lang="de-DE" dirty="0">
                <a:solidFill>
                  <a:srgbClr val="0033CC"/>
                </a:solidFill>
              </a:rPr>
              <a:t>	</a:t>
            </a:r>
            <a:endParaRPr lang="de-DE" dirty="0">
              <a:solidFill>
                <a:schemeClr val="tx1"/>
              </a:solidFill>
            </a:endParaRPr>
          </a:p>
        </p:txBody>
      </p:sp>
      <p:pic>
        <p:nvPicPr>
          <p:cNvPr id="3" name="Grafik 2" descr="Ein Bild, das draußen, Person, Baum, Mann enthält.&#10;&#10;Automatisch generierte Beschreibung">
            <a:extLst>
              <a:ext uri="{FF2B5EF4-FFF2-40B4-BE49-F238E27FC236}">
                <a16:creationId xmlns:a16="http://schemas.microsoft.com/office/drawing/2014/main" id="{9925E86B-DB90-4D1B-AEAB-BCDDBDFD1A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4068" y="2204864"/>
            <a:ext cx="2160270" cy="1950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fik 5" descr="Ein Bild, das Text enthält.&#10;&#10;Automatisch generierte Beschreibung">
            <a:extLst>
              <a:ext uri="{FF2B5EF4-FFF2-40B4-BE49-F238E27FC236}">
                <a16:creationId xmlns:a16="http://schemas.microsoft.com/office/drawing/2014/main" id="{EB287C4D-B69A-40C1-B811-9DB34914F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662" y="2492896"/>
            <a:ext cx="2181565" cy="126144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Trophy 1393neu.png">
            <a:extLst>
              <a:ext uri="{FF2B5EF4-FFF2-40B4-BE49-F238E27FC236}">
                <a16:creationId xmlns:a16="http://schemas.microsoft.com/office/drawing/2014/main" id="{6BDA30D5-163A-C6E0-20C9-932895393129}"/>
              </a:ext>
            </a:extLst>
          </p:cNvPr>
          <p:cNvPicPr>
            <a:picLocks noChangeAspect="1"/>
          </p:cNvPicPr>
          <p:nvPr/>
        </p:nvPicPr>
        <p:blipFill>
          <a:blip r:embed="rId2" cstate="print"/>
          <a:stretch>
            <a:fillRect/>
          </a:stretch>
        </p:blipFill>
        <p:spPr>
          <a:xfrm>
            <a:off x="539552" y="260648"/>
            <a:ext cx="3311813" cy="4415751"/>
          </a:xfrm>
          <a:prstGeom prst="rect">
            <a:avLst/>
          </a:prstGeom>
        </p:spPr>
      </p:pic>
      <p:sp>
        <p:nvSpPr>
          <p:cNvPr id="3" name="Textfeld 2">
            <a:extLst>
              <a:ext uri="{FF2B5EF4-FFF2-40B4-BE49-F238E27FC236}">
                <a16:creationId xmlns:a16="http://schemas.microsoft.com/office/drawing/2014/main" id="{F59757F7-B930-C1D7-95E9-DC9DC518CE92}"/>
              </a:ext>
            </a:extLst>
          </p:cNvPr>
          <p:cNvSpPr txBox="1"/>
          <p:nvPr/>
        </p:nvSpPr>
        <p:spPr>
          <a:xfrm>
            <a:off x="539552" y="4365104"/>
            <a:ext cx="7128792" cy="1754326"/>
          </a:xfrm>
          <a:prstGeom prst="rect">
            <a:avLst/>
          </a:prstGeom>
          <a:noFill/>
        </p:spPr>
        <p:txBody>
          <a:bodyPr wrap="square" rtlCol="0">
            <a:spAutoFit/>
          </a:bodyPr>
          <a:lstStyle/>
          <a:p>
            <a:pPr algn="ctr"/>
            <a:r>
              <a:rPr lang="de-AT" sz="3600" dirty="0">
                <a:solidFill>
                  <a:srgbClr val="729D51"/>
                </a:solidFill>
              </a:rPr>
              <a:t>Herzlich willkommen </a:t>
            </a:r>
          </a:p>
          <a:p>
            <a:pPr algn="ctr"/>
            <a:r>
              <a:rPr lang="de-AT" sz="3600" dirty="0">
                <a:solidFill>
                  <a:srgbClr val="729D51"/>
                </a:solidFill>
              </a:rPr>
              <a:t>zum Abschlussabend </a:t>
            </a:r>
          </a:p>
          <a:p>
            <a:pPr algn="ctr"/>
            <a:r>
              <a:rPr lang="de-AT" sz="3600" dirty="0">
                <a:solidFill>
                  <a:srgbClr val="729D51"/>
                </a:solidFill>
              </a:rPr>
              <a:t>der WOESR 2022</a:t>
            </a:r>
          </a:p>
        </p:txBody>
      </p:sp>
    </p:spTree>
    <p:extLst>
      <p:ext uri="{BB962C8B-B14F-4D97-AF65-F5344CB8AC3E}">
        <p14:creationId xmlns:p14="http://schemas.microsoft.com/office/powerpoint/2010/main" val="3695443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536" y="116632"/>
            <a:ext cx="8352928" cy="2671756"/>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611560" y="4581128"/>
            <a:ext cx="7848872" cy="800219"/>
          </a:xfrm>
          <a:prstGeom prst="rect">
            <a:avLst/>
          </a:prstGeom>
          <a:noFill/>
        </p:spPr>
        <p:txBody>
          <a:bodyPr wrap="square">
            <a:spAutoFit/>
          </a:bodyPr>
          <a:lstStyle/>
          <a:p>
            <a:pPr marL="457200" indent="-457200">
              <a:buFontTx/>
              <a:buAutoNum type="arabicPeriod"/>
              <a:defRPr/>
            </a:pPr>
            <a:r>
              <a:rPr lang="de-DE" sz="2800" dirty="0">
                <a:solidFill>
                  <a:schemeClr val="tx1">
                    <a:lumMod val="95000"/>
                  </a:schemeClr>
                </a:solidFill>
              </a:rPr>
              <a:t>Gredler Stefan                        243 Punkte</a:t>
            </a:r>
          </a:p>
          <a:p>
            <a:pPr>
              <a:defRPr/>
            </a:pPr>
            <a:endParaRPr lang="de-DE" dirty="0">
              <a:solidFill>
                <a:schemeClr val="tx1"/>
              </a:solidFill>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1988840"/>
            <a:ext cx="2160400" cy="2160400"/>
          </a:xfrm>
          <a:prstGeom prst="rect">
            <a:avLst/>
          </a:prstGeom>
          <a:ln>
            <a:solidFill>
              <a:srgbClr val="2119BD"/>
            </a:solidFill>
          </a:ln>
        </p:spPr>
      </p:pic>
    </p:spTree>
    <p:extLst>
      <p:ext uri="{BB962C8B-B14F-4D97-AF65-F5344CB8AC3E}">
        <p14:creationId xmlns:p14="http://schemas.microsoft.com/office/powerpoint/2010/main" val="273961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6952" y="332656"/>
            <a:ext cx="6183320" cy="2140290"/>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1691680" y="4500570"/>
            <a:ext cx="6696744" cy="1323439"/>
          </a:xfrm>
          <a:prstGeom prst="rect">
            <a:avLst/>
          </a:prstGeom>
          <a:noFill/>
        </p:spPr>
        <p:txBody>
          <a:bodyPr wrap="square">
            <a:spAutoFit/>
          </a:bodyPr>
          <a:lstStyle/>
          <a:p>
            <a:pPr marL="457200" indent="-457200">
              <a:buFontTx/>
              <a:buAutoNum type="arabicPeriod"/>
              <a:defRPr/>
            </a:pPr>
            <a:r>
              <a:rPr lang="de-DE" sz="2800" dirty="0">
                <a:solidFill>
                  <a:schemeClr val="tx1">
                    <a:lumMod val="95000"/>
                  </a:schemeClr>
                </a:solidFill>
              </a:rPr>
              <a:t>Stricker Alfred 	    			</a:t>
            </a:r>
            <a:r>
              <a:rPr lang="de-DE" sz="2400" dirty="0">
                <a:solidFill>
                  <a:schemeClr val="tx1">
                    <a:lumMod val="95000"/>
                  </a:schemeClr>
                </a:solidFill>
              </a:rPr>
              <a:t>254 Punkte</a:t>
            </a:r>
          </a:p>
          <a:p>
            <a:pPr marL="457200" indent="-457200">
              <a:buFontTx/>
              <a:buAutoNum type="arabicPeriod"/>
              <a:defRPr/>
            </a:pPr>
            <a:r>
              <a:rPr lang="de-DE" sz="2400" dirty="0">
                <a:solidFill>
                  <a:schemeClr val="tx1">
                    <a:lumMod val="95000"/>
                  </a:schemeClr>
                </a:solidFill>
              </a:rPr>
              <a:t>Rief Günther 	                    230 Punkte</a:t>
            </a:r>
          </a:p>
          <a:p>
            <a:pPr>
              <a:defRPr/>
            </a:pPr>
            <a:r>
              <a:rPr lang="de-DE" sz="2400" dirty="0">
                <a:solidFill>
                  <a:schemeClr val="tx1">
                    <a:lumMod val="95000"/>
                  </a:schemeClr>
                </a:solidFill>
              </a:rPr>
              <a:t>2.  Hofherr Rigobert 				223 Punkte</a:t>
            </a:r>
            <a:r>
              <a:rPr lang="de-DE" sz="2800" dirty="0">
                <a:solidFill>
                  <a:schemeClr val="tx1">
                    <a:lumMod val="95000"/>
                  </a:schemeClr>
                </a:solidFill>
              </a:rPr>
              <a:t>	</a:t>
            </a:r>
            <a:endParaRPr lang="de-DE" dirty="0">
              <a:solidFill>
                <a:schemeClr val="tx1">
                  <a:lumMod val="95000"/>
                </a:schemeClr>
              </a:solidFill>
            </a:endParaRPr>
          </a:p>
        </p:txBody>
      </p:sp>
      <p:pic>
        <p:nvPicPr>
          <p:cNvPr id="29702" name="Grafik 9" descr="Logo zugspitzgolf.jpg"/>
          <p:cNvPicPr>
            <a:picLocks noChangeAspect="1"/>
          </p:cNvPicPr>
          <p:nvPr/>
        </p:nvPicPr>
        <p:blipFill>
          <a:blip r:embed="rId2" cstate="print"/>
          <a:srcRect/>
          <a:stretch>
            <a:fillRect/>
          </a:stretch>
        </p:blipFill>
        <p:spPr bwMode="auto">
          <a:xfrm>
            <a:off x="2339752" y="2493056"/>
            <a:ext cx="1469647" cy="144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Grafik 2" descr="Ein Bild, das Baum, Person, draußen, Gras enthält.&#10;&#10;Automatisch generierte Beschreibung">
            <a:extLst>
              <a:ext uri="{FF2B5EF4-FFF2-40B4-BE49-F238E27FC236}">
                <a16:creationId xmlns:a16="http://schemas.microsoft.com/office/drawing/2014/main" id="{0F1598F4-582E-4B09-BDB6-D280907F6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313056"/>
            <a:ext cx="180000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A07096-9FD9-2415-E840-CF7EC4EE9E7F}"/>
              </a:ext>
            </a:extLst>
          </p:cNvPr>
          <p:cNvSpPr>
            <a:spLocks noGrp="1"/>
          </p:cNvSpPr>
          <p:nvPr>
            <p:ph type="title"/>
          </p:nvPr>
        </p:nvSpPr>
        <p:spPr/>
        <p:txBody>
          <a:bodyPr>
            <a:normAutofit fontScale="90000"/>
          </a:bodyPr>
          <a:lstStyle/>
          <a:p>
            <a:r>
              <a:rPr lang="de-AT" sz="4000" dirty="0">
                <a:latin typeface="Georgia Pro" panose="02040502050405020303" pitchFamily="18" charset="0"/>
              </a:rPr>
              <a:t>Nicht in der Wertung der drei besten Nettospieler sind</a:t>
            </a:r>
            <a:r>
              <a:rPr lang="de-AT" dirty="0"/>
              <a:t>:  </a:t>
            </a:r>
            <a:br>
              <a:rPr lang="de-AT" dirty="0"/>
            </a:br>
            <a:br>
              <a:rPr lang="de-AT" dirty="0"/>
            </a:br>
            <a:r>
              <a:rPr lang="de-AT" sz="3100" dirty="0"/>
              <a:t>GC Bludenz Braz </a:t>
            </a:r>
            <a:br>
              <a:rPr lang="de-AT" sz="3100" dirty="0"/>
            </a:br>
            <a:r>
              <a:rPr lang="de-AT" sz="3100" dirty="0"/>
              <a:t>GC Seefeld-Reith </a:t>
            </a:r>
            <a:br>
              <a:rPr lang="de-AT" sz="3100" dirty="0"/>
            </a:br>
            <a:r>
              <a:rPr lang="de-AT" sz="3100" dirty="0"/>
              <a:t>GC Naturpark Brand </a:t>
            </a:r>
            <a:br>
              <a:rPr lang="de-AT" sz="3100" dirty="0"/>
            </a:br>
            <a:r>
              <a:rPr lang="de-AT" sz="3100" dirty="0"/>
              <a:t>GC Posthotel-Alpengolf Achenkirch</a:t>
            </a:r>
            <a:br>
              <a:rPr lang="de-AT" sz="3100" dirty="0"/>
            </a:br>
            <a:r>
              <a:rPr lang="de-AT" sz="3100" dirty="0"/>
              <a:t>GC Gut </a:t>
            </a:r>
            <a:r>
              <a:rPr lang="de-AT" sz="3100" dirty="0" err="1"/>
              <a:t>Brandlhof</a:t>
            </a:r>
            <a:br>
              <a:rPr lang="de-AT" sz="3100" dirty="0"/>
            </a:br>
            <a:r>
              <a:rPr lang="de-AT" sz="3100" dirty="0"/>
              <a:t>GC Dolomitengolf Osttirol</a:t>
            </a:r>
            <a:br>
              <a:rPr lang="de-AT" sz="3100" dirty="0"/>
            </a:br>
            <a:r>
              <a:rPr lang="de-AT" sz="3100" dirty="0"/>
              <a:t>Golf &amp; Landclub </a:t>
            </a:r>
            <a:r>
              <a:rPr lang="de-AT" sz="3100" dirty="0" err="1"/>
              <a:t>Rasmushof</a:t>
            </a:r>
            <a:r>
              <a:rPr lang="de-AT" sz="3100" dirty="0"/>
              <a:t>  </a:t>
            </a:r>
          </a:p>
        </p:txBody>
      </p:sp>
    </p:spTree>
    <p:extLst>
      <p:ext uri="{BB962C8B-B14F-4D97-AF65-F5344CB8AC3E}">
        <p14:creationId xmlns:p14="http://schemas.microsoft.com/office/powerpoint/2010/main" val="3884564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Golfclub-Display_2013-473x1024 (1).jpg"/>
          <p:cNvPicPr>
            <a:picLocks noChangeAspect="1"/>
          </p:cNvPicPr>
          <p:nvPr/>
        </p:nvPicPr>
        <p:blipFill>
          <a:blip r:embed="rId2" cstate="print"/>
          <a:stretch>
            <a:fillRect/>
          </a:stretch>
        </p:blipFill>
        <p:spPr>
          <a:xfrm>
            <a:off x="395536" y="1124744"/>
            <a:ext cx="2175992" cy="4710815"/>
          </a:xfrm>
          <a:prstGeom prst="rect">
            <a:avLst/>
          </a:prstGeom>
        </p:spPr>
      </p:pic>
      <p:sp useBgFill="1">
        <p:nvSpPr>
          <p:cNvPr id="2050" name="Rectangle 2"/>
          <p:cNvSpPr>
            <a:spLocks noGrp="1" noChangeArrowheads="1"/>
          </p:cNvSpPr>
          <p:nvPr>
            <p:ph type="ctrTitle"/>
          </p:nvPr>
        </p:nvSpPr>
        <p:spPr>
          <a:xfrm>
            <a:off x="2987824" y="1340768"/>
            <a:ext cx="4661439" cy="2636912"/>
          </a:xfrm>
        </p:spPr>
        <p:txBody>
          <a:bodyPr anchor="t">
            <a:noAutofit/>
          </a:bodyPr>
          <a:lstStyle/>
          <a:p>
            <a:pPr algn="ctr">
              <a:spcBef>
                <a:spcPct val="50000"/>
              </a:spcBef>
              <a:defRPr/>
            </a:pPr>
            <a:br>
              <a:rPr lang="de-DE" sz="4000" dirty="0">
                <a:solidFill>
                  <a:schemeClr val="bg1"/>
                </a:solidFill>
                <a:latin typeface="Georgia Ref" pitchFamily="18" charset="0"/>
              </a:rPr>
            </a:br>
            <a:r>
              <a:rPr lang="de-DE" sz="4000" dirty="0">
                <a:solidFill>
                  <a:srgbClr val="699841"/>
                </a:solidFill>
                <a:latin typeface="Georgia Pro" panose="02040502050405020303" pitchFamily="18" charset="0"/>
              </a:rPr>
              <a:t>Die besten Nettospieler pro Gruppe</a:t>
            </a:r>
            <a:endParaRPr lang="de-DE" sz="4000" dirty="0">
              <a:solidFill>
                <a:srgbClr val="699841"/>
              </a:solidFill>
              <a:effectLst/>
              <a:latin typeface="Georgia Ref"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DEC77-BED9-42DB-9149-E199143C2866}"/>
              </a:ext>
            </a:extLst>
          </p:cNvPr>
          <p:cNvSpPr>
            <a:spLocks noGrp="1"/>
          </p:cNvSpPr>
          <p:nvPr>
            <p:ph type="title"/>
          </p:nvPr>
        </p:nvSpPr>
        <p:spPr>
          <a:xfrm>
            <a:off x="251520" y="116632"/>
            <a:ext cx="6840760" cy="1462918"/>
          </a:xfrm>
        </p:spPr>
        <p:txBody>
          <a:bodyPr>
            <a:normAutofit/>
          </a:bodyPr>
          <a:lstStyle/>
          <a:p>
            <a:pPr algn="ctr"/>
            <a:r>
              <a:rPr lang="de-DE" b="1" dirty="0">
                <a:latin typeface="Georgia Pro" panose="02040502050405020303" pitchFamily="18" charset="0"/>
              </a:rPr>
              <a:t>Die drei besten Nettospieler		der Gruppe 50 - 59</a:t>
            </a:r>
            <a:endParaRPr lang="de-AT" b="1" dirty="0"/>
          </a:p>
        </p:txBody>
      </p:sp>
      <p:sp>
        <p:nvSpPr>
          <p:cNvPr id="5" name="Textfeld 4">
            <a:extLst>
              <a:ext uri="{FF2B5EF4-FFF2-40B4-BE49-F238E27FC236}">
                <a16:creationId xmlns:a16="http://schemas.microsoft.com/office/drawing/2014/main" id="{86B43E32-126F-4FC5-836E-69C506BE5071}"/>
              </a:ext>
            </a:extLst>
          </p:cNvPr>
          <p:cNvSpPr txBox="1"/>
          <p:nvPr/>
        </p:nvSpPr>
        <p:spPr>
          <a:xfrm>
            <a:off x="472404" y="3421145"/>
            <a:ext cx="8384026" cy="1631216"/>
          </a:xfrm>
          <a:prstGeom prst="rect">
            <a:avLst/>
          </a:prstGeom>
          <a:noFill/>
        </p:spPr>
        <p:txBody>
          <a:bodyPr wrap="none" rtlCol="0">
            <a:spAutoFit/>
          </a:bodyPr>
          <a:lstStyle/>
          <a:p>
            <a:endParaRPr lang="de-AT" sz="2000" dirty="0">
              <a:solidFill>
                <a:srgbClr val="FFC000"/>
              </a:solidFill>
            </a:endParaRPr>
          </a:p>
          <a:p>
            <a:pPr marL="342900" indent="-342900">
              <a:buAutoNum type="arabicPeriod"/>
            </a:pPr>
            <a:r>
              <a:rPr lang="de-AT" sz="2000" dirty="0">
                <a:solidFill>
                  <a:schemeClr val="tx1">
                    <a:lumMod val="75000"/>
                  </a:schemeClr>
                </a:solidFill>
              </a:rPr>
              <a:t>Hörhager Georg		      GC. Kaiserwinkl Kössen		273 PUNKTE</a:t>
            </a:r>
            <a:endParaRPr lang="de-AT" sz="2000" dirty="0">
              <a:solidFill>
                <a:schemeClr val="accent5">
                  <a:lumMod val="60000"/>
                  <a:lumOff val="40000"/>
                </a:schemeClr>
              </a:solidFill>
            </a:endParaRPr>
          </a:p>
          <a:p>
            <a:pPr marL="342900" indent="-342900">
              <a:buAutoNum type="arabicPeriod"/>
            </a:pPr>
            <a:r>
              <a:rPr lang="de-AT" sz="2000" dirty="0"/>
              <a:t>Koller Bernhard			GC. Kaiserwinkl Kössen        232 PUNKTE</a:t>
            </a:r>
          </a:p>
          <a:p>
            <a:pPr marL="342900" indent="-342900">
              <a:buAutoNum type="arabicPeriod"/>
            </a:pPr>
            <a:r>
              <a:rPr lang="de-AT" sz="2000" dirty="0"/>
              <a:t>Lechner Peter		      GC. Achensee 				229 PUNKTE </a:t>
            </a:r>
          </a:p>
          <a:p>
            <a:r>
              <a:rPr lang="de-AT" sz="2000" dirty="0"/>
              <a:t>	</a:t>
            </a:r>
          </a:p>
        </p:txBody>
      </p:sp>
      <p:pic>
        <p:nvPicPr>
          <p:cNvPr id="4" name="Grafik 3" descr="Ein Bild, das Text enthält.&#10;&#10;Automatisch generierte Beschreibung">
            <a:extLst>
              <a:ext uri="{FF2B5EF4-FFF2-40B4-BE49-F238E27FC236}">
                <a16:creationId xmlns:a16="http://schemas.microsoft.com/office/drawing/2014/main" id="{96733B01-28DE-4175-83F4-57E568989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755258"/>
            <a:ext cx="1500268" cy="1425255"/>
          </a:xfrm>
          <a:prstGeom prst="rect">
            <a:avLst/>
          </a:prstGeom>
        </p:spPr>
      </p:pic>
      <p:pic>
        <p:nvPicPr>
          <p:cNvPr id="6" name="Grafik 5" descr="Ein Bild, das Baum, Mann, draußen, Person enthält.&#10;&#10;Automatisch generierte Beschreibung">
            <a:extLst>
              <a:ext uri="{FF2B5EF4-FFF2-40B4-BE49-F238E27FC236}">
                <a16:creationId xmlns:a16="http://schemas.microsoft.com/office/drawing/2014/main" id="{A0FD524E-57BE-459D-9E8E-3568822CE5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6729" y="4811461"/>
            <a:ext cx="1254425"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fik 8" descr="Ein Bild, das Person, Gras, draußen, Mann enthält.&#10;&#10;Automatisch generierte Beschreibung">
            <a:extLst>
              <a:ext uri="{FF2B5EF4-FFF2-40B4-BE49-F238E27FC236}">
                <a16:creationId xmlns:a16="http://schemas.microsoft.com/office/drawing/2014/main" id="{FF37940E-FD24-4BC9-8525-9276214242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8769" y="4777633"/>
            <a:ext cx="1132516"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fik 9">
            <a:extLst>
              <a:ext uri="{FF2B5EF4-FFF2-40B4-BE49-F238E27FC236}">
                <a16:creationId xmlns:a16="http://schemas.microsoft.com/office/drawing/2014/main" id="{4D9CC04D-53AE-A6B0-3402-0C5021A337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625" y="4846401"/>
            <a:ext cx="1212236" cy="1085864"/>
          </a:xfrm>
          <a:prstGeom prst="rect">
            <a:avLst/>
          </a:prstGeom>
        </p:spPr>
      </p:pic>
      <p:pic>
        <p:nvPicPr>
          <p:cNvPr id="3" name="Grafik 2">
            <a:extLst>
              <a:ext uri="{FF2B5EF4-FFF2-40B4-BE49-F238E27FC236}">
                <a16:creationId xmlns:a16="http://schemas.microsoft.com/office/drawing/2014/main" id="{A46BF9BB-396A-15B6-9C91-56DC7CB5833B}"/>
              </a:ext>
            </a:extLst>
          </p:cNvPr>
          <p:cNvPicPr>
            <a:picLocks noChangeAspect="1"/>
          </p:cNvPicPr>
          <p:nvPr/>
        </p:nvPicPr>
        <p:blipFill>
          <a:blip r:embed="rId6"/>
          <a:stretch>
            <a:fillRect/>
          </a:stretch>
        </p:blipFill>
        <p:spPr>
          <a:xfrm>
            <a:off x="5004049" y="1916832"/>
            <a:ext cx="1157452" cy="1157452"/>
          </a:xfrm>
          <a:prstGeom prst="rect">
            <a:avLst/>
          </a:prstGeom>
        </p:spPr>
      </p:pic>
    </p:spTree>
    <p:extLst>
      <p:ext uri="{BB962C8B-B14F-4D97-AF65-F5344CB8AC3E}">
        <p14:creationId xmlns:p14="http://schemas.microsoft.com/office/powerpoint/2010/main" val="75097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30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300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8B1A66BF-1BB8-4274-A80B-AC5AD59AFC04}"/>
              </a:ext>
            </a:extLst>
          </p:cNvPr>
          <p:cNvSpPr txBox="1">
            <a:spLocks/>
          </p:cNvSpPr>
          <p:nvPr/>
        </p:nvSpPr>
        <p:spPr>
          <a:xfrm>
            <a:off x="179512" y="533579"/>
            <a:ext cx="8496944" cy="237626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de-AT" dirty="0"/>
          </a:p>
        </p:txBody>
      </p:sp>
      <p:sp>
        <p:nvSpPr>
          <p:cNvPr id="8" name="Textfeld 7">
            <a:extLst>
              <a:ext uri="{FF2B5EF4-FFF2-40B4-BE49-F238E27FC236}">
                <a16:creationId xmlns:a16="http://schemas.microsoft.com/office/drawing/2014/main" id="{5C181FC7-9CDE-4803-95CD-45C45B2751E0}"/>
              </a:ext>
            </a:extLst>
          </p:cNvPr>
          <p:cNvSpPr txBox="1"/>
          <p:nvPr/>
        </p:nvSpPr>
        <p:spPr>
          <a:xfrm>
            <a:off x="467544" y="4581128"/>
            <a:ext cx="8486619" cy="1200329"/>
          </a:xfrm>
          <a:prstGeom prst="rect">
            <a:avLst/>
          </a:prstGeom>
          <a:noFill/>
        </p:spPr>
        <p:txBody>
          <a:bodyPr wrap="none" rtlCol="0">
            <a:spAutoFit/>
          </a:bodyPr>
          <a:lstStyle/>
          <a:p>
            <a:pPr marL="457200" indent="-457200">
              <a:buAutoNum type="arabicPeriod"/>
            </a:pPr>
            <a:r>
              <a:rPr lang="de-AT" sz="2400" dirty="0">
                <a:solidFill>
                  <a:srgbClr val="002060"/>
                </a:solidFill>
              </a:rPr>
              <a:t>Hörhager Richard jr. 	GC Kaiserwinkl 		  273 Punkte</a:t>
            </a:r>
          </a:p>
          <a:p>
            <a:r>
              <a:rPr lang="de-AT" sz="2400" dirty="0">
                <a:solidFill>
                  <a:srgbClr val="002060"/>
                </a:solidFill>
              </a:rPr>
              <a:t>2.	Hauser Georg 			GC Eichenheim	       268 Punkte</a:t>
            </a:r>
          </a:p>
          <a:p>
            <a:r>
              <a:rPr lang="de-AT" sz="2400" dirty="0">
                <a:solidFill>
                  <a:srgbClr val="002060"/>
                </a:solidFill>
              </a:rPr>
              <a:t>3.  Reich Peter 		          GC </a:t>
            </a:r>
            <a:r>
              <a:rPr lang="de-AT" sz="2400" dirty="0" err="1">
                <a:solidFill>
                  <a:srgbClr val="002060"/>
                </a:solidFill>
              </a:rPr>
              <a:t>Mieminger</a:t>
            </a:r>
            <a:r>
              <a:rPr lang="de-AT" sz="2400" dirty="0">
                <a:solidFill>
                  <a:srgbClr val="002060"/>
                </a:solidFill>
              </a:rPr>
              <a:t> Plateau 257 Punkte</a:t>
            </a:r>
          </a:p>
        </p:txBody>
      </p:sp>
      <p:sp>
        <p:nvSpPr>
          <p:cNvPr id="11" name="Textfeld 10">
            <a:extLst>
              <a:ext uri="{FF2B5EF4-FFF2-40B4-BE49-F238E27FC236}">
                <a16:creationId xmlns:a16="http://schemas.microsoft.com/office/drawing/2014/main" id="{B01C1E4D-D6E5-4EF4-80E8-B7A3DA1A632B}"/>
              </a:ext>
            </a:extLst>
          </p:cNvPr>
          <p:cNvSpPr txBox="1"/>
          <p:nvPr/>
        </p:nvSpPr>
        <p:spPr>
          <a:xfrm>
            <a:off x="179512" y="233700"/>
            <a:ext cx="7200800" cy="1138773"/>
          </a:xfrm>
          <a:prstGeom prst="rect">
            <a:avLst/>
          </a:prstGeom>
          <a:noFill/>
        </p:spPr>
        <p:txBody>
          <a:bodyPr wrap="square">
            <a:spAutoFit/>
          </a:bodyPr>
          <a:lstStyle/>
          <a:p>
            <a:pPr algn="ctr"/>
            <a:r>
              <a:rPr lang="de-DE" sz="3600" dirty="0">
                <a:solidFill>
                  <a:srgbClr val="729D51"/>
                </a:solidFill>
                <a:latin typeface="Georgia Pro" panose="02040502050405020303" pitchFamily="18" charset="0"/>
              </a:rPr>
              <a:t>	</a:t>
            </a:r>
            <a:r>
              <a:rPr lang="de-DE" sz="3200" b="1" dirty="0">
                <a:solidFill>
                  <a:srgbClr val="729D51"/>
                </a:solidFill>
                <a:latin typeface="Georgia Pro" panose="02040502050405020303" pitchFamily="18" charset="0"/>
              </a:rPr>
              <a:t>Die drei besten Nettospieler		der Gruppe 60 - 69</a:t>
            </a:r>
            <a:endParaRPr lang="de-AT" sz="3200" b="1" dirty="0">
              <a:solidFill>
                <a:srgbClr val="729D51"/>
              </a:solidFill>
            </a:endParaRPr>
          </a:p>
        </p:txBody>
      </p:sp>
      <p:pic>
        <p:nvPicPr>
          <p:cNvPr id="4" name="Grafik 3">
            <a:extLst>
              <a:ext uri="{FF2B5EF4-FFF2-40B4-BE49-F238E27FC236}">
                <a16:creationId xmlns:a16="http://schemas.microsoft.com/office/drawing/2014/main" id="{B0036350-4115-31EA-AC9C-3C2CC785D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2424524"/>
            <a:ext cx="1725414" cy="1138773"/>
          </a:xfrm>
          <a:prstGeom prst="rect">
            <a:avLst/>
          </a:prstGeom>
        </p:spPr>
      </p:pic>
      <p:pic>
        <p:nvPicPr>
          <p:cNvPr id="9" name="Grafik 8">
            <a:extLst>
              <a:ext uri="{FF2B5EF4-FFF2-40B4-BE49-F238E27FC236}">
                <a16:creationId xmlns:a16="http://schemas.microsoft.com/office/drawing/2014/main" id="{32D463BB-1A9D-AD8B-8923-EACBD7A1A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2558823"/>
            <a:ext cx="1657480" cy="870177"/>
          </a:xfrm>
          <a:prstGeom prst="rect">
            <a:avLst/>
          </a:prstGeom>
        </p:spPr>
      </p:pic>
      <p:pic>
        <p:nvPicPr>
          <p:cNvPr id="13" name="Grafik 12">
            <a:extLst>
              <a:ext uri="{FF2B5EF4-FFF2-40B4-BE49-F238E27FC236}">
                <a16:creationId xmlns:a16="http://schemas.microsoft.com/office/drawing/2014/main" id="{FDCAA707-4E7E-54E0-2566-AF5E34C5E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937" y="2355196"/>
            <a:ext cx="1349765" cy="1282277"/>
          </a:xfrm>
          <a:prstGeom prst="rect">
            <a:avLst/>
          </a:prstGeom>
        </p:spPr>
      </p:pic>
    </p:spTree>
    <p:extLst>
      <p:ext uri="{BB962C8B-B14F-4D97-AF65-F5344CB8AC3E}">
        <p14:creationId xmlns:p14="http://schemas.microsoft.com/office/powerpoint/2010/main" val="1665094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5" dur="50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ctrTitle"/>
          </p:nvPr>
        </p:nvSpPr>
        <p:spPr>
          <a:xfrm>
            <a:off x="376211" y="105702"/>
            <a:ext cx="7056784" cy="1440160"/>
          </a:xfrm>
        </p:spPr>
        <p:txBody>
          <a:bodyPr>
            <a:normAutofit/>
          </a:bodyPr>
          <a:lstStyle/>
          <a:p>
            <a:pPr algn="ctr"/>
            <a:r>
              <a:rPr lang="de-DE" sz="3200" b="1" dirty="0">
                <a:latin typeface="Georgia Pro" panose="02040502050405020303" pitchFamily="18" charset="0"/>
              </a:rPr>
              <a:t>Die drei besten Nettospieler         der Gruppe 70 – 79</a:t>
            </a:r>
          </a:p>
        </p:txBody>
      </p:sp>
      <p:sp>
        <p:nvSpPr>
          <p:cNvPr id="6" name="Textfeld 5">
            <a:extLst>
              <a:ext uri="{FF2B5EF4-FFF2-40B4-BE49-F238E27FC236}">
                <a16:creationId xmlns:a16="http://schemas.microsoft.com/office/drawing/2014/main" id="{E93A3811-C202-494C-B4D0-6C6121F6511E}"/>
              </a:ext>
            </a:extLst>
          </p:cNvPr>
          <p:cNvSpPr txBox="1"/>
          <p:nvPr/>
        </p:nvSpPr>
        <p:spPr>
          <a:xfrm>
            <a:off x="376211" y="2564904"/>
            <a:ext cx="8208912" cy="1200329"/>
          </a:xfrm>
          <a:prstGeom prst="rect">
            <a:avLst/>
          </a:prstGeom>
          <a:noFill/>
        </p:spPr>
        <p:txBody>
          <a:bodyPr wrap="square" rtlCol="0">
            <a:spAutoFit/>
          </a:bodyPr>
          <a:lstStyle/>
          <a:p>
            <a:pPr marL="342900" indent="-342900">
              <a:buAutoNum type="arabicPeriod"/>
            </a:pPr>
            <a:r>
              <a:rPr lang="de-AT" sz="2400" dirty="0">
                <a:solidFill>
                  <a:srgbClr val="699841"/>
                </a:solidFill>
                <a:latin typeface="Baskerville BT" panose="02020602070506020303" pitchFamily="18" charset="0"/>
              </a:rPr>
              <a:t> </a:t>
            </a:r>
            <a:r>
              <a:rPr lang="de-AT" sz="2400" dirty="0" err="1">
                <a:solidFill>
                  <a:srgbClr val="699841"/>
                </a:solidFill>
                <a:latin typeface="Baskerville BT" panose="02020602070506020303" pitchFamily="18" charset="0"/>
              </a:rPr>
              <a:t>Noichl</a:t>
            </a:r>
            <a:r>
              <a:rPr lang="de-AT" sz="2400" dirty="0">
                <a:solidFill>
                  <a:srgbClr val="699841"/>
                </a:solidFill>
                <a:latin typeface="Baskerville BT" panose="02020602070506020303" pitchFamily="18" charset="0"/>
              </a:rPr>
              <a:t> Andreas        GC Mittersill                   255 Punkte</a:t>
            </a:r>
          </a:p>
          <a:p>
            <a:pPr marL="342900" indent="-342900">
              <a:buAutoNum type="arabicPeriod"/>
            </a:pPr>
            <a:r>
              <a:rPr lang="de-AT" sz="2400" dirty="0">
                <a:solidFill>
                  <a:srgbClr val="699841"/>
                </a:solidFill>
                <a:latin typeface="Baskerville BT" panose="02020602070506020303" pitchFamily="18" charset="0"/>
              </a:rPr>
              <a:t> Mayer Helmuth  	   GC Zell am See 		      254 Punkte </a:t>
            </a:r>
          </a:p>
          <a:p>
            <a:r>
              <a:rPr lang="de-AT" sz="2400" dirty="0">
                <a:solidFill>
                  <a:srgbClr val="699841"/>
                </a:solidFill>
                <a:latin typeface="Baskerville BT" panose="02020602070506020303" pitchFamily="18" charset="0"/>
              </a:rPr>
              <a:t>3.   Raimund </a:t>
            </a:r>
            <a:r>
              <a:rPr lang="de-AT" sz="2400" dirty="0" err="1">
                <a:solidFill>
                  <a:srgbClr val="699841"/>
                </a:solidFill>
                <a:latin typeface="Baskerville BT" panose="02020602070506020303" pitchFamily="18" charset="0"/>
              </a:rPr>
              <a:t>Royc</a:t>
            </a:r>
            <a:r>
              <a:rPr lang="de-AT" sz="2400" dirty="0">
                <a:solidFill>
                  <a:srgbClr val="699841"/>
                </a:solidFill>
                <a:latin typeface="Baskerville BT" panose="02020602070506020303" pitchFamily="18" charset="0"/>
              </a:rPr>
              <a:t>         GC </a:t>
            </a:r>
            <a:r>
              <a:rPr lang="de-AT" sz="2400" dirty="0" err="1">
                <a:solidFill>
                  <a:srgbClr val="699841"/>
                </a:solidFill>
                <a:latin typeface="Baskerville BT" panose="02020602070506020303" pitchFamily="18" charset="0"/>
              </a:rPr>
              <a:t>Mieminger</a:t>
            </a:r>
            <a:r>
              <a:rPr lang="de-AT" sz="2400" dirty="0">
                <a:solidFill>
                  <a:srgbClr val="699841"/>
                </a:solidFill>
                <a:latin typeface="Baskerville BT" panose="02020602070506020303" pitchFamily="18" charset="0"/>
              </a:rPr>
              <a:t> Plateau   251 Punkte</a:t>
            </a:r>
          </a:p>
        </p:txBody>
      </p:sp>
      <p:pic>
        <p:nvPicPr>
          <p:cNvPr id="5" name="Grafik 4">
            <a:extLst>
              <a:ext uri="{FF2B5EF4-FFF2-40B4-BE49-F238E27FC236}">
                <a16:creationId xmlns:a16="http://schemas.microsoft.com/office/drawing/2014/main" id="{5350F198-6D77-72C8-06E0-1D2D6F8E2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08" y="4469604"/>
            <a:ext cx="1829089" cy="1341332"/>
          </a:xfrm>
          <a:prstGeom prst="rect">
            <a:avLst/>
          </a:prstGeom>
        </p:spPr>
      </p:pic>
      <p:pic>
        <p:nvPicPr>
          <p:cNvPr id="13" name="Grafik 12">
            <a:extLst>
              <a:ext uri="{FF2B5EF4-FFF2-40B4-BE49-F238E27FC236}">
                <a16:creationId xmlns:a16="http://schemas.microsoft.com/office/drawing/2014/main" id="{EB379CC0-C8A3-6E4E-C069-C786D000E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238" y="4509120"/>
            <a:ext cx="1697762" cy="981699"/>
          </a:xfrm>
          <a:prstGeom prst="rect">
            <a:avLst/>
          </a:prstGeom>
        </p:spPr>
      </p:pic>
      <p:pic>
        <p:nvPicPr>
          <p:cNvPr id="14" name="Grafik 13">
            <a:extLst>
              <a:ext uri="{FF2B5EF4-FFF2-40B4-BE49-F238E27FC236}">
                <a16:creationId xmlns:a16="http://schemas.microsoft.com/office/drawing/2014/main" id="{47801C16-E762-4D29-4590-1AFD6AF13E7D}"/>
              </a:ext>
            </a:extLst>
          </p:cNvPr>
          <p:cNvPicPr>
            <a:picLocks noChangeAspect="1"/>
          </p:cNvPicPr>
          <p:nvPr/>
        </p:nvPicPr>
        <p:blipFill>
          <a:blip r:embed="rId4"/>
          <a:stretch>
            <a:fillRect/>
          </a:stretch>
        </p:blipFill>
        <p:spPr>
          <a:xfrm>
            <a:off x="5364088" y="4509120"/>
            <a:ext cx="1858790" cy="98169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D266782-4F51-4C08-8409-C7322334722F}"/>
              </a:ext>
            </a:extLst>
          </p:cNvPr>
          <p:cNvSpPr>
            <a:spLocks noGrp="1"/>
          </p:cNvSpPr>
          <p:nvPr>
            <p:ph type="ctrTitle"/>
          </p:nvPr>
        </p:nvSpPr>
        <p:spPr>
          <a:xfrm>
            <a:off x="1053467" y="166080"/>
            <a:ext cx="6154713" cy="2088232"/>
          </a:xfrm>
        </p:spPr>
        <p:txBody>
          <a:bodyPr>
            <a:noAutofit/>
          </a:bodyPr>
          <a:lstStyle/>
          <a:p>
            <a:pPr algn="ctr"/>
            <a:r>
              <a:rPr lang="de-DE" sz="4000" b="1" dirty="0">
                <a:latin typeface="Georgia Pro" panose="02040502050405020303" pitchFamily="18" charset="0"/>
              </a:rPr>
              <a:t>Die besten Nettospieler   2022 </a:t>
            </a:r>
            <a:br>
              <a:rPr lang="de-DE" sz="4000" b="1" dirty="0">
                <a:latin typeface="Georgia Pro" panose="02040502050405020303" pitchFamily="18" charset="0"/>
              </a:rPr>
            </a:br>
            <a:r>
              <a:rPr lang="de-DE" sz="4000" b="1" dirty="0">
                <a:solidFill>
                  <a:srgbClr val="FF0000"/>
                </a:solidFill>
                <a:latin typeface="Georgia Pro" panose="02040502050405020303" pitchFamily="18" charset="0"/>
              </a:rPr>
              <a:t>Gruppe 80+</a:t>
            </a:r>
            <a:endParaRPr lang="de-AT" sz="4000" b="1" dirty="0">
              <a:solidFill>
                <a:srgbClr val="FF0000"/>
              </a:solidFill>
            </a:endParaRPr>
          </a:p>
        </p:txBody>
      </p:sp>
      <p:sp>
        <p:nvSpPr>
          <p:cNvPr id="7" name="Textfeld 6">
            <a:extLst>
              <a:ext uri="{FF2B5EF4-FFF2-40B4-BE49-F238E27FC236}">
                <a16:creationId xmlns:a16="http://schemas.microsoft.com/office/drawing/2014/main" id="{29FA9D2F-E9F5-4C8F-B1F4-44FAF8ADC4AD}"/>
              </a:ext>
            </a:extLst>
          </p:cNvPr>
          <p:cNvSpPr txBox="1"/>
          <p:nvPr/>
        </p:nvSpPr>
        <p:spPr>
          <a:xfrm>
            <a:off x="319831" y="2921168"/>
            <a:ext cx="8208912" cy="1015663"/>
          </a:xfrm>
          <a:prstGeom prst="rect">
            <a:avLst/>
          </a:prstGeom>
          <a:noFill/>
        </p:spPr>
        <p:txBody>
          <a:bodyPr wrap="square" rtlCol="0">
            <a:spAutoFit/>
          </a:bodyPr>
          <a:lstStyle/>
          <a:p>
            <a:pPr marL="342900" indent="-342900">
              <a:buFontTx/>
              <a:buAutoNum type="arabicPeriod"/>
            </a:pPr>
            <a:r>
              <a:rPr lang="de-AT" sz="2000" b="1" dirty="0" err="1">
                <a:latin typeface="Baskerville BT" panose="02020602070506020303" pitchFamily="18" charset="0"/>
              </a:rPr>
              <a:t>Vorderegger</a:t>
            </a:r>
            <a:r>
              <a:rPr lang="de-AT" sz="2000" b="1" dirty="0">
                <a:latin typeface="Baskerville BT" panose="02020602070506020303" pitchFamily="18" charset="0"/>
              </a:rPr>
              <a:t> Gotthard      GC. Hohe Tauern                     248 Punkte</a:t>
            </a:r>
          </a:p>
          <a:p>
            <a:pPr marL="342900" indent="-342900">
              <a:buFontTx/>
              <a:buAutoNum type="arabicPeriod"/>
            </a:pPr>
            <a:r>
              <a:rPr lang="de-AT" sz="2000" b="1" dirty="0">
                <a:latin typeface="Baskerville BT" panose="02020602070506020303" pitchFamily="18" charset="0"/>
              </a:rPr>
              <a:t>Fankhauser Herbert         GC  Seefeld-Wildmoos             226 Punkte</a:t>
            </a:r>
          </a:p>
          <a:p>
            <a:pPr marL="342900" indent="-342900">
              <a:buAutoNum type="arabicPeriod"/>
            </a:pPr>
            <a:r>
              <a:rPr lang="de-AT" sz="2000" b="1" dirty="0" err="1">
                <a:latin typeface="Baskerville BT" panose="02020602070506020303" pitchFamily="18" charset="0"/>
              </a:rPr>
              <a:t>Glätzle</a:t>
            </a:r>
            <a:r>
              <a:rPr lang="de-AT" sz="2000" b="1" dirty="0">
                <a:latin typeface="Baskerville BT" panose="02020602070506020303" pitchFamily="18" charset="0"/>
              </a:rPr>
              <a:t> Peter                     GC  Tiroler </a:t>
            </a:r>
            <a:r>
              <a:rPr lang="de-AT" sz="2000" b="1" dirty="0" err="1">
                <a:latin typeface="Baskerville BT" panose="02020602070506020303" pitchFamily="18" charset="0"/>
              </a:rPr>
              <a:t>Zugspitz</a:t>
            </a:r>
            <a:r>
              <a:rPr lang="de-AT" sz="2000" b="1" dirty="0">
                <a:latin typeface="Baskerville BT" panose="02020602070506020303" pitchFamily="18" charset="0"/>
              </a:rPr>
              <a:t> Golf         209 Punkte</a:t>
            </a:r>
          </a:p>
        </p:txBody>
      </p:sp>
      <p:pic>
        <p:nvPicPr>
          <p:cNvPr id="3" name="Grafik 2">
            <a:extLst>
              <a:ext uri="{FF2B5EF4-FFF2-40B4-BE49-F238E27FC236}">
                <a16:creationId xmlns:a16="http://schemas.microsoft.com/office/drawing/2014/main" id="{3C6C8AC8-ED6A-EB04-32DB-3EFFCB934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437112"/>
            <a:ext cx="1869687" cy="1371104"/>
          </a:xfrm>
          <a:prstGeom prst="rect">
            <a:avLst/>
          </a:prstGeom>
        </p:spPr>
      </p:pic>
      <p:pic>
        <p:nvPicPr>
          <p:cNvPr id="9" name="Grafik 8">
            <a:extLst>
              <a:ext uri="{FF2B5EF4-FFF2-40B4-BE49-F238E27FC236}">
                <a16:creationId xmlns:a16="http://schemas.microsoft.com/office/drawing/2014/main" id="{75F63C47-AA4D-1CC4-4F69-CDB4E4C4F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4437112"/>
            <a:ext cx="1143000" cy="1123950"/>
          </a:xfrm>
          <a:prstGeom prst="rect">
            <a:avLst/>
          </a:prstGeom>
        </p:spPr>
      </p:pic>
      <p:pic>
        <p:nvPicPr>
          <p:cNvPr id="11" name="Grafik 10">
            <a:extLst>
              <a:ext uri="{FF2B5EF4-FFF2-40B4-BE49-F238E27FC236}">
                <a16:creationId xmlns:a16="http://schemas.microsoft.com/office/drawing/2014/main" id="{5F579BE3-DCE9-0B99-79A9-3A836E760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178" y="4365104"/>
            <a:ext cx="1117600" cy="1282700"/>
          </a:xfrm>
          <a:prstGeom prst="rect">
            <a:avLst/>
          </a:prstGeom>
        </p:spPr>
      </p:pic>
    </p:spTree>
    <p:extLst>
      <p:ext uri="{BB962C8B-B14F-4D97-AF65-F5344CB8AC3E}">
        <p14:creationId xmlns:p14="http://schemas.microsoft.com/office/powerpoint/2010/main" val="1730274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749"/>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74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1160">
                                          <p:stCondLst>
                                            <p:cond delay="0"/>
                                          </p:stCondLst>
                                        </p:cTn>
                                        <p:tgtEl>
                                          <p:spTgt spid="7">
                                            <p:txEl>
                                              <p:pRg st="1" end="1"/>
                                            </p:txEl>
                                          </p:spTgt>
                                        </p:tgtEl>
                                      </p:cBhvr>
                                    </p:animEffect>
                                    <p:anim calcmode="lin" valueType="num">
                                      <p:cBhvr>
                                        <p:cTn id="16" dur="3644"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17" dur="1328"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18" dur="1328" tmFilter="0, 0; 0.125,0.2665; 0.25,0.4; 0.375,0.465; 0.5,0.5;  0.625,0.535; 0.75,0.6; 0.875,0.7335; 1,1">
                                          <p:stCondLst>
                                            <p:cond delay="1328"/>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19" dur="664" tmFilter="0, 0; 0.125,0.2665; 0.25,0.4; 0.375,0.465; 0.5,0.5;  0.625,0.535; 0.75,0.6; 0.875,0.7335; 1,1">
                                          <p:stCondLst>
                                            <p:cond delay="2648"/>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20" dur="328" tmFilter="0, 0; 0.125,0.2665; 0.25,0.4; 0.375,0.465; 0.5,0.5;  0.625,0.535; 0.75,0.6; 0.875,0.7335; 1,1">
                                          <p:stCondLst>
                                            <p:cond delay="3312"/>
                                          </p:stCondLst>
                                        </p:cTn>
                                        <p:tgtEl>
                                          <p:spTgt spid="7">
                                            <p:txEl>
                                              <p:pRg st="1" end="1"/>
                                            </p:txEl>
                                          </p:spTgt>
                                        </p:tgtEl>
                                        <p:attrNameLst>
                                          <p:attrName>ppt_y</p:attrName>
                                        </p:attrNameLst>
                                      </p:cBhvr>
                                      <p:tavLst>
                                        <p:tav tm="0" fmla="#ppt_y-sin(pi*$)/81">
                                          <p:val>
                                            <p:fltVal val="0"/>
                                          </p:val>
                                        </p:tav>
                                        <p:tav tm="100000">
                                          <p:val>
                                            <p:fltVal val="1"/>
                                          </p:val>
                                        </p:tav>
                                      </p:tavLst>
                                    </p:anim>
                                    <p:animScale>
                                      <p:cBhvr>
                                        <p:cTn id="21" dur="52">
                                          <p:stCondLst>
                                            <p:cond delay="1300"/>
                                          </p:stCondLst>
                                        </p:cTn>
                                        <p:tgtEl>
                                          <p:spTgt spid="7">
                                            <p:txEl>
                                              <p:pRg st="1" end="1"/>
                                            </p:txEl>
                                          </p:spTgt>
                                        </p:tgtEl>
                                      </p:cBhvr>
                                      <p:to x="100000" y="60000"/>
                                    </p:animScale>
                                    <p:animScale>
                                      <p:cBhvr>
                                        <p:cTn id="22" dur="332" decel="50000">
                                          <p:stCondLst>
                                            <p:cond delay="1352"/>
                                          </p:stCondLst>
                                        </p:cTn>
                                        <p:tgtEl>
                                          <p:spTgt spid="7">
                                            <p:txEl>
                                              <p:pRg st="1" end="1"/>
                                            </p:txEl>
                                          </p:spTgt>
                                        </p:tgtEl>
                                      </p:cBhvr>
                                      <p:to x="100000" y="100000"/>
                                    </p:animScale>
                                    <p:animScale>
                                      <p:cBhvr>
                                        <p:cTn id="23" dur="52">
                                          <p:stCondLst>
                                            <p:cond delay="2624"/>
                                          </p:stCondLst>
                                        </p:cTn>
                                        <p:tgtEl>
                                          <p:spTgt spid="7">
                                            <p:txEl>
                                              <p:pRg st="1" end="1"/>
                                            </p:txEl>
                                          </p:spTgt>
                                        </p:tgtEl>
                                      </p:cBhvr>
                                      <p:to x="100000" y="80000"/>
                                    </p:animScale>
                                    <p:animScale>
                                      <p:cBhvr>
                                        <p:cTn id="24" dur="332" decel="50000">
                                          <p:stCondLst>
                                            <p:cond delay="2676"/>
                                          </p:stCondLst>
                                        </p:cTn>
                                        <p:tgtEl>
                                          <p:spTgt spid="7">
                                            <p:txEl>
                                              <p:pRg st="1" end="1"/>
                                            </p:txEl>
                                          </p:spTgt>
                                        </p:tgtEl>
                                      </p:cBhvr>
                                      <p:to x="100000" y="100000"/>
                                    </p:animScale>
                                    <p:animScale>
                                      <p:cBhvr>
                                        <p:cTn id="25" dur="52">
                                          <p:stCondLst>
                                            <p:cond delay="3284"/>
                                          </p:stCondLst>
                                        </p:cTn>
                                        <p:tgtEl>
                                          <p:spTgt spid="7">
                                            <p:txEl>
                                              <p:pRg st="1" end="1"/>
                                            </p:txEl>
                                          </p:spTgt>
                                        </p:tgtEl>
                                      </p:cBhvr>
                                      <p:to x="100000" y="90000"/>
                                    </p:animScale>
                                    <p:animScale>
                                      <p:cBhvr>
                                        <p:cTn id="26" dur="332" decel="50000">
                                          <p:stCondLst>
                                            <p:cond delay="3336"/>
                                          </p:stCondLst>
                                        </p:cTn>
                                        <p:tgtEl>
                                          <p:spTgt spid="7">
                                            <p:txEl>
                                              <p:pRg st="1" end="1"/>
                                            </p:txEl>
                                          </p:spTgt>
                                        </p:tgtEl>
                                      </p:cBhvr>
                                      <p:to x="100000" y="100000"/>
                                    </p:animScale>
                                    <p:animScale>
                                      <p:cBhvr>
                                        <p:cTn id="27" dur="52">
                                          <p:stCondLst>
                                            <p:cond delay="3616"/>
                                          </p:stCondLst>
                                        </p:cTn>
                                        <p:tgtEl>
                                          <p:spTgt spid="7">
                                            <p:txEl>
                                              <p:pRg st="1" end="1"/>
                                            </p:txEl>
                                          </p:spTgt>
                                        </p:tgtEl>
                                      </p:cBhvr>
                                      <p:to x="100000" y="95000"/>
                                    </p:animScale>
                                    <p:animScale>
                                      <p:cBhvr>
                                        <p:cTn id="28" dur="332" decel="50000">
                                          <p:stCondLst>
                                            <p:cond delay="3668"/>
                                          </p:stCondLst>
                                        </p:cTn>
                                        <p:tgtEl>
                                          <p:spTgt spid="7">
                                            <p:txEl>
                                              <p:pRg st="1" end="1"/>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3999"/>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Golfclub-Display_2013-473x1024 (1).jpg"/>
          <p:cNvPicPr>
            <a:picLocks noChangeAspect="1"/>
          </p:cNvPicPr>
          <p:nvPr/>
        </p:nvPicPr>
        <p:blipFill>
          <a:blip r:embed="rId2" cstate="print"/>
          <a:stretch>
            <a:fillRect/>
          </a:stretch>
        </p:blipFill>
        <p:spPr>
          <a:xfrm>
            <a:off x="3635896" y="1958545"/>
            <a:ext cx="2175992" cy="4710815"/>
          </a:xfrm>
          <a:prstGeom prst="rect">
            <a:avLst/>
          </a:prstGeom>
        </p:spPr>
      </p:pic>
      <p:sp useBgFill="1">
        <p:nvSpPr>
          <p:cNvPr id="2050" name="Rectangle 2"/>
          <p:cNvSpPr>
            <a:spLocks noGrp="1" noChangeArrowheads="1"/>
          </p:cNvSpPr>
          <p:nvPr>
            <p:ph type="ctrTitle"/>
          </p:nvPr>
        </p:nvSpPr>
        <p:spPr>
          <a:xfrm>
            <a:off x="395536" y="150673"/>
            <a:ext cx="7829790" cy="1772816"/>
          </a:xfrm>
        </p:spPr>
        <p:txBody>
          <a:bodyPr anchor="t">
            <a:noAutofit/>
          </a:bodyPr>
          <a:lstStyle/>
          <a:p>
            <a:pPr algn="ctr">
              <a:spcBef>
                <a:spcPct val="50000"/>
              </a:spcBef>
              <a:defRPr/>
            </a:pPr>
            <a:r>
              <a:rPr lang="de-DE" sz="4000" b="1" dirty="0">
                <a:latin typeface="Georgia Pro" panose="02040502050405020303" pitchFamily="18" charset="0"/>
              </a:rPr>
              <a:t>Die vier besten Gesamt-Bruttospieler 2022</a:t>
            </a:r>
            <a:endParaRPr lang="de-DE" sz="4000" b="1" dirty="0">
              <a:solidFill>
                <a:srgbClr val="0033CC"/>
              </a:solidFill>
              <a:effectLst/>
              <a:latin typeface="Georgia Ref" pitchFamily="18" charset="0"/>
            </a:endParaRPr>
          </a:p>
        </p:txBody>
      </p:sp>
    </p:spTree>
    <p:extLst>
      <p:ext uri="{BB962C8B-B14F-4D97-AF65-F5344CB8AC3E}">
        <p14:creationId xmlns:p14="http://schemas.microsoft.com/office/powerpoint/2010/main" val="366848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529481B-8ABA-47F5-9084-84FB365378A0}"/>
              </a:ext>
            </a:extLst>
          </p:cNvPr>
          <p:cNvSpPr txBox="1"/>
          <p:nvPr/>
        </p:nvSpPr>
        <p:spPr>
          <a:xfrm>
            <a:off x="107504" y="462119"/>
            <a:ext cx="7189789" cy="861774"/>
          </a:xfrm>
          <a:prstGeom prst="rect">
            <a:avLst/>
          </a:prstGeom>
          <a:noFill/>
        </p:spPr>
        <p:txBody>
          <a:bodyPr wrap="none" rtlCol="0">
            <a:spAutoFit/>
          </a:bodyPr>
          <a:lstStyle/>
          <a:p>
            <a:r>
              <a:rPr lang="de-AT" sz="3200" b="1" dirty="0">
                <a:solidFill>
                  <a:srgbClr val="729D51"/>
                </a:solidFill>
              </a:rPr>
              <a:t>Einzelwertung Brutto Senioren 2022</a:t>
            </a:r>
          </a:p>
          <a:p>
            <a:endParaRPr lang="de-AT" dirty="0"/>
          </a:p>
        </p:txBody>
      </p:sp>
      <p:pic>
        <p:nvPicPr>
          <p:cNvPr id="8" name="Grafik 7" descr="Ein Bild, das Person, Himmel, Mann, draußen enthält.&#10;&#10;Automatisch generierte Beschreibung">
            <a:extLst>
              <a:ext uri="{FF2B5EF4-FFF2-40B4-BE49-F238E27FC236}">
                <a16:creationId xmlns:a16="http://schemas.microsoft.com/office/drawing/2014/main" id="{58A513B1-F0B3-4258-A159-DFCC564C23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233" y="4005224"/>
            <a:ext cx="1570845" cy="1440000"/>
          </a:xfrm>
          <a:prstGeom prst="ellipse">
            <a:avLst/>
          </a:prstGeom>
          <a:ln w="63500" cap="rnd">
            <a:solidFill>
              <a:srgbClr val="CFA74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Grafik 10" descr="Ein Bild, das Gras, draußen, Person, Mann enthält.&#10;&#10;Automatisch generierte Beschreibung">
            <a:extLst>
              <a:ext uri="{FF2B5EF4-FFF2-40B4-BE49-F238E27FC236}">
                <a16:creationId xmlns:a16="http://schemas.microsoft.com/office/drawing/2014/main" id="{D516013F-BA90-4CC0-B91E-1730D262F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829" y="3980391"/>
            <a:ext cx="1378107" cy="1536841"/>
          </a:xfrm>
          <a:prstGeom prst="ellipse">
            <a:avLst/>
          </a:prstGeom>
          <a:ln w="63500" cap="rnd">
            <a:solidFill>
              <a:schemeClr val="tx1">
                <a:lumMod val="50000"/>
                <a:lumOff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feld 9">
            <a:extLst>
              <a:ext uri="{FF2B5EF4-FFF2-40B4-BE49-F238E27FC236}">
                <a16:creationId xmlns:a16="http://schemas.microsoft.com/office/drawing/2014/main" id="{D7817CEA-22FB-4E14-9D7C-B44CBD618FDC}"/>
              </a:ext>
            </a:extLst>
          </p:cNvPr>
          <p:cNvSpPr txBox="1"/>
          <p:nvPr/>
        </p:nvSpPr>
        <p:spPr>
          <a:xfrm>
            <a:off x="578888" y="1772816"/>
            <a:ext cx="7986223" cy="1200329"/>
          </a:xfrm>
          <a:prstGeom prst="rect">
            <a:avLst/>
          </a:prstGeom>
          <a:noFill/>
        </p:spPr>
        <p:txBody>
          <a:bodyPr wrap="square">
            <a:spAutoFit/>
          </a:bodyPr>
          <a:lstStyle/>
          <a:p>
            <a:r>
              <a:rPr lang="de-AT" sz="1800" dirty="0">
                <a:solidFill>
                  <a:srgbClr val="CFA74E"/>
                </a:solidFill>
              </a:rPr>
              <a:t>1. </a:t>
            </a:r>
            <a:r>
              <a:rPr lang="de-AT" sz="1800" b="1" dirty="0">
                <a:solidFill>
                  <a:srgbClr val="CFA74E"/>
                </a:solidFill>
              </a:rPr>
              <a:t>WÖLL PETER</a:t>
            </a:r>
            <a:r>
              <a:rPr lang="de-AT" sz="1800" dirty="0">
                <a:solidFill>
                  <a:srgbClr val="CFA74E"/>
                </a:solidFill>
              </a:rPr>
              <a:t>			GCC LÄRCHENHOF           234 Punkte</a:t>
            </a:r>
          </a:p>
          <a:p>
            <a:r>
              <a:rPr lang="de-AT" sz="1800" dirty="0"/>
              <a:t>2. </a:t>
            </a:r>
            <a:r>
              <a:rPr lang="de-AT" b="1" dirty="0">
                <a:solidFill>
                  <a:schemeClr val="tx1">
                    <a:lumMod val="65000"/>
                    <a:lumOff val="35000"/>
                  </a:schemeClr>
                </a:solidFill>
              </a:rPr>
              <a:t>Eberl Josef</a:t>
            </a:r>
            <a:r>
              <a:rPr lang="de-AT" dirty="0">
                <a:solidFill>
                  <a:schemeClr val="tx1">
                    <a:lumMod val="65000"/>
                    <a:lumOff val="35000"/>
                  </a:schemeClr>
                </a:solidFill>
              </a:rPr>
              <a:t>	              GC  Eichenheim 		     </a:t>
            </a:r>
            <a:r>
              <a:rPr lang="de-AT" sz="1800" dirty="0">
                <a:solidFill>
                  <a:schemeClr val="bg1">
                    <a:lumMod val="50000"/>
                  </a:schemeClr>
                </a:solidFill>
              </a:rPr>
              <a:t>210 Punkte</a:t>
            </a:r>
          </a:p>
          <a:p>
            <a:r>
              <a:rPr lang="de-AT" sz="1800" dirty="0">
                <a:solidFill>
                  <a:srgbClr val="932313"/>
                </a:solidFill>
              </a:rPr>
              <a:t>3. </a:t>
            </a:r>
            <a:r>
              <a:rPr lang="de-AT" sz="1800" b="1" dirty="0">
                <a:solidFill>
                  <a:srgbClr val="932313"/>
                </a:solidFill>
              </a:rPr>
              <a:t>Lechner Peter</a:t>
            </a:r>
            <a:r>
              <a:rPr lang="de-AT" sz="1800" dirty="0">
                <a:solidFill>
                  <a:srgbClr val="932313"/>
                </a:solidFill>
              </a:rPr>
              <a:t>			GC   Achensee		     203 Punkte</a:t>
            </a:r>
          </a:p>
          <a:p>
            <a:r>
              <a:rPr lang="de-AT" sz="1800" dirty="0"/>
              <a:t>4. </a:t>
            </a:r>
            <a:r>
              <a:rPr lang="de-AT" sz="1800" b="1" dirty="0"/>
              <a:t>Margreiter Werner</a:t>
            </a:r>
            <a:r>
              <a:rPr lang="de-AT" b="1" dirty="0">
                <a:solidFill>
                  <a:schemeClr val="tx1">
                    <a:lumMod val="65000"/>
                    <a:lumOff val="35000"/>
                  </a:schemeClr>
                </a:solidFill>
              </a:rPr>
              <a:t>        </a:t>
            </a:r>
            <a:r>
              <a:rPr lang="de-AT" dirty="0">
                <a:solidFill>
                  <a:schemeClr val="tx1">
                    <a:lumMod val="65000"/>
                    <a:lumOff val="35000"/>
                  </a:schemeClr>
                </a:solidFill>
              </a:rPr>
              <a:t>GC  Westendorf              197 Punkte</a:t>
            </a:r>
            <a:endParaRPr lang="de-AT" sz="1800" dirty="0">
              <a:solidFill>
                <a:schemeClr val="tx1">
                  <a:lumMod val="65000"/>
                  <a:lumOff val="35000"/>
                </a:schemeClr>
              </a:solidFill>
            </a:endParaRPr>
          </a:p>
        </p:txBody>
      </p:sp>
      <p:pic>
        <p:nvPicPr>
          <p:cNvPr id="4" name="Grafik 3">
            <a:extLst>
              <a:ext uri="{FF2B5EF4-FFF2-40B4-BE49-F238E27FC236}">
                <a16:creationId xmlns:a16="http://schemas.microsoft.com/office/drawing/2014/main" id="{FF884271-B8DB-7414-11E3-1EB135B3D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7361" y="4099622"/>
            <a:ext cx="1565170" cy="1128212"/>
          </a:xfrm>
          <a:prstGeom prst="rect">
            <a:avLst/>
          </a:prstGeom>
        </p:spPr>
      </p:pic>
      <p:pic>
        <p:nvPicPr>
          <p:cNvPr id="6" name="Grafik 5">
            <a:extLst>
              <a:ext uri="{FF2B5EF4-FFF2-40B4-BE49-F238E27FC236}">
                <a16:creationId xmlns:a16="http://schemas.microsoft.com/office/drawing/2014/main" id="{F6B72681-244D-C4CE-6AF5-F8200382B6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9843" y="4012949"/>
            <a:ext cx="1159570" cy="1301558"/>
          </a:xfrm>
          <a:prstGeom prst="rect">
            <a:avLst/>
          </a:prstGeom>
        </p:spPr>
      </p:pic>
    </p:spTree>
    <p:extLst>
      <p:ext uri="{BB962C8B-B14F-4D97-AF65-F5344CB8AC3E}">
        <p14:creationId xmlns:p14="http://schemas.microsoft.com/office/powerpoint/2010/main" val="72158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3250" fill="hold"/>
                                        <p:tgtEl>
                                          <p:spTgt spid="8"/>
                                        </p:tgtEl>
                                        <p:attrNameLst>
                                          <p:attrName>ppt_w</p:attrName>
                                        </p:attrNameLst>
                                      </p:cBhvr>
                                      <p:tavLst>
                                        <p:tav tm="0">
                                          <p:val>
                                            <p:fltVal val="0"/>
                                          </p:val>
                                        </p:tav>
                                        <p:tav tm="100000">
                                          <p:val>
                                            <p:strVal val="#ppt_w"/>
                                          </p:val>
                                        </p:tav>
                                      </p:tavLst>
                                    </p:anim>
                                    <p:anim calcmode="lin" valueType="num">
                                      <p:cBhvr>
                                        <p:cTn id="13" dur="3250" fill="hold"/>
                                        <p:tgtEl>
                                          <p:spTgt spid="8"/>
                                        </p:tgtEl>
                                        <p:attrNameLst>
                                          <p:attrName>ppt_h</p:attrName>
                                        </p:attrNameLst>
                                      </p:cBhvr>
                                      <p:tavLst>
                                        <p:tav tm="0">
                                          <p:val>
                                            <p:fltVal val="0"/>
                                          </p:val>
                                        </p:tav>
                                        <p:tav tm="100000">
                                          <p:val>
                                            <p:strVal val="#ppt_h"/>
                                          </p:val>
                                        </p:tav>
                                      </p:tavLst>
                                    </p:anim>
                                    <p:anim calcmode="lin" valueType="num">
                                      <p:cBhvr>
                                        <p:cTn id="14" dur="3250" fill="hold"/>
                                        <p:tgtEl>
                                          <p:spTgt spid="8"/>
                                        </p:tgtEl>
                                        <p:attrNameLst>
                                          <p:attrName>style.rotation</p:attrName>
                                        </p:attrNameLst>
                                      </p:cBhvr>
                                      <p:tavLst>
                                        <p:tav tm="0">
                                          <p:val>
                                            <p:fltVal val="90"/>
                                          </p:val>
                                        </p:tav>
                                        <p:tav tm="100000">
                                          <p:val>
                                            <p:fltVal val="0"/>
                                          </p:val>
                                        </p:tav>
                                      </p:tavLst>
                                    </p:anim>
                                    <p:animEffect transition="in" filter="fade">
                                      <p:cBhvr>
                                        <p:cTn id="15" dur="3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750"/>
                                  </p:stCondLst>
                                  <p:childTnLst>
                                    <p:set>
                                      <p:cBhvr>
                                        <p:cTn id="19" dur="1" fill="hold">
                                          <p:stCondLst>
                                            <p:cond delay="1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35757" y="1268760"/>
            <a:ext cx="8215333" cy="4739759"/>
          </a:xfrm>
          <a:prstGeom prst="rect">
            <a:avLst/>
          </a:prstGeom>
        </p:spPr>
        <p:txBody>
          <a:bodyPr wrap="square">
            <a:spAutoFit/>
          </a:bodyPr>
          <a:lstStyle/>
          <a:p>
            <a:pPr>
              <a:defRPr/>
            </a:pPr>
            <a:r>
              <a:rPr lang="de-DE" sz="3200" dirty="0">
                <a:solidFill>
                  <a:srgbClr val="358053"/>
                </a:solidFill>
                <a:effectLst>
                  <a:outerShdw blurRad="38100" dist="38100" dir="2700000" algn="tl">
                    <a:srgbClr val="000000">
                      <a:alpha val="43137"/>
                    </a:srgbClr>
                  </a:outerShdw>
                </a:effectLst>
                <a:latin typeface="Georgia Ref" pitchFamily="18" charset="0"/>
              </a:rPr>
              <a:t>Begrüßung der Teilnehmer      </a:t>
            </a:r>
          </a:p>
          <a:p>
            <a:pPr>
              <a:defRPr/>
            </a:pPr>
            <a:r>
              <a:rPr lang="de-DE" sz="2400" i="1" dirty="0">
                <a:solidFill>
                  <a:srgbClr val="0070C0"/>
                </a:solidFill>
                <a:effectLst>
                  <a:outerShdw blurRad="38100" dist="38100" dir="2700000" algn="tl">
                    <a:srgbClr val="000000">
                      <a:alpha val="43137"/>
                    </a:srgbClr>
                  </a:outerShdw>
                </a:effectLst>
                <a:latin typeface="Georgia Ref" pitchFamily="18" charset="0"/>
              </a:rPr>
              <a:t>Salatbuffet</a:t>
            </a:r>
          </a:p>
          <a:p>
            <a:pPr>
              <a:defRPr/>
            </a:pPr>
            <a:r>
              <a:rPr lang="de-DE" sz="3200" dirty="0">
                <a:solidFill>
                  <a:srgbClr val="358053"/>
                </a:solidFill>
                <a:effectLst>
                  <a:outerShdw blurRad="38100" dist="38100" dir="2700000" algn="tl">
                    <a:srgbClr val="000000">
                      <a:alpha val="43137"/>
                    </a:srgbClr>
                  </a:outerShdw>
                </a:effectLst>
                <a:latin typeface="Georgia Ref" pitchFamily="18" charset="0"/>
              </a:rPr>
              <a:t>Preisverteilung: 	vom heutigen </a:t>
            </a:r>
            <a:r>
              <a:rPr lang="de-DE" sz="3200" dirty="0" err="1">
                <a:solidFill>
                  <a:srgbClr val="358053"/>
                </a:solidFill>
                <a:effectLst>
                  <a:outerShdw blurRad="38100" dist="38100" dir="2700000" algn="tl">
                    <a:srgbClr val="000000">
                      <a:alpha val="43137"/>
                    </a:srgbClr>
                  </a:outerShdw>
                </a:effectLst>
                <a:latin typeface="Georgia Ref" pitchFamily="18" charset="0"/>
              </a:rPr>
              <a:t>Scramble</a:t>
            </a:r>
            <a:endParaRPr lang="de-DE" sz="3200" dirty="0">
              <a:solidFill>
                <a:srgbClr val="358053"/>
              </a:solidFill>
              <a:effectLst>
                <a:outerShdw blurRad="38100" dist="38100" dir="2700000" algn="tl">
                  <a:srgbClr val="000000">
                    <a:alpha val="43137"/>
                  </a:srgbClr>
                </a:outerShdw>
              </a:effectLst>
              <a:latin typeface="Georgia Ref" pitchFamily="18" charset="0"/>
            </a:endParaRPr>
          </a:p>
          <a:p>
            <a:pPr>
              <a:defRPr/>
            </a:pPr>
            <a:r>
              <a:rPr lang="de-DE" sz="2400" i="1" dirty="0">
                <a:solidFill>
                  <a:srgbClr val="0070C0"/>
                </a:solidFill>
                <a:effectLst>
                  <a:outerShdw blurRad="38100" dist="38100" dir="2700000" algn="tl">
                    <a:srgbClr val="000000">
                      <a:alpha val="43137"/>
                    </a:srgbClr>
                  </a:outerShdw>
                </a:effectLst>
                <a:latin typeface="Georgia Ref" pitchFamily="18" charset="0"/>
              </a:rPr>
              <a:t>Hauptspeise</a:t>
            </a:r>
          </a:p>
          <a:p>
            <a:pPr>
              <a:defRPr/>
            </a:pPr>
            <a:r>
              <a:rPr lang="de-DE" sz="3200" dirty="0">
                <a:solidFill>
                  <a:srgbClr val="358053"/>
                </a:solidFill>
                <a:effectLst>
                  <a:outerShdw blurRad="38100" dist="38100" dir="2700000" algn="tl">
                    <a:srgbClr val="000000">
                      <a:alpha val="43137"/>
                    </a:srgbClr>
                  </a:outerShdw>
                </a:effectLst>
                <a:latin typeface="Georgia Ref" pitchFamily="18" charset="0"/>
              </a:rPr>
              <a:t>Preisverteilung:  	</a:t>
            </a:r>
          </a:p>
          <a:p>
            <a:pPr>
              <a:defRPr/>
            </a:pPr>
            <a:r>
              <a:rPr lang="de-DE" sz="3200" dirty="0">
                <a:solidFill>
                  <a:srgbClr val="358053"/>
                </a:solidFill>
                <a:effectLst>
                  <a:outerShdw blurRad="38100" dist="38100" dir="2700000" algn="tl">
                    <a:srgbClr val="000000">
                      <a:alpha val="43137"/>
                    </a:srgbClr>
                  </a:outerShdw>
                </a:effectLst>
                <a:latin typeface="Georgia Ref" pitchFamily="18" charset="0"/>
              </a:rPr>
              <a:t>Die drei Clubnettobesten </a:t>
            </a:r>
          </a:p>
          <a:p>
            <a:pPr>
              <a:defRPr/>
            </a:pPr>
            <a:r>
              <a:rPr lang="de-DE" sz="3200" dirty="0">
                <a:solidFill>
                  <a:srgbClr val="358053"/>
                </a:solidFill>
                <a:effectLst>
                  <a:outerShdw blurRad="38100" dist="38100" dir="2700000" algn="tl">
                    <a:srgbClr val="000000">
                      <a:alpha val="43137"/>
                    </a:srgbClr>
                  </a:outerShdw>
                </a:effectLst>
                <a:latin typeface="Georgia Ref" pitchFamily="18" charset="0"/>
              </a:rPr>
              <a:t>Preisverteilung:  Brutto und Netto Einzelsieger Altersgruppen und Gesamt</a:t>
            </a:r>
          </a:p>
          <a:p>
            <a:pPr>
              <a:defRPr/>
            </a:pPr>
            <a:r>
              <a:rPr lang="de-DE" sz="2400" i="1" dirty="0">
                <a:solidFill>
                  <a:srgbClr val="0070C0"/>
                </a:solidFill>
                <a:effectLst>
                  <a:outerShdw blurRad="38100" dist="38100" dir="2700000" algn="tl">
                    <a:srgbClr val="000000">
                      <a:alpha val="43137"/>
                    </a:srgbClr>
                  </a:outerShdw>
                </a:effectLst>
                <a:latin typeface="Georgia Ref" pitchFamily="18" charset="0"/>
              </a:rPr>
              <a:t>Nachtisch</a:t>
            </a:r>
            <a:r>
              <a:rPr lang="de-DE" sz="2400" dirty="0">
                <a:solidFill>
                  <a:srgbClr val="0070C0"/>
                </a:solidFill>
                <a:effectLst>
                  <a:outerShdw blurRad="38100" dist="38100" dir="2700000" algn="tl">
                    <a:srgbClr val="000000">
                      <a:alpha val="43137"/>
                    </a:srgbClr>
                  </a:outerShdw>
                </a:effectLst>
                <a:latin typeface="Georgia Ref" pitchFamily="18" charset="0"/>
              </a:rPr>
              <a:t> </a:t>
            </a:r>
          </a:p>
          <a:p>
            <a:pPr>
              <a:defRPr/>
            </a:pPr>
            <a:r>
              <a:rPr lang="de-DE" sz="3400" dirty="0">
                <a:solidFill>
                  <a:srgbClr val="358053"/>
                </a:solidFill>
                <a:effectLst>
                  <a:outerShdw blurRad="38100" dist="38100" dir="2700000" algn="tl">
                    <a:srgbClr val="000000">
                      <a:alpha val="43137"/>
                    </a:srgbClr>
                  </a:outerShdw>
                </a:effectLst>
                <a:latin typeface="Georgia Ref" pitchFamily="18" charset="0"/>
              </a:rPr>
              <a:t>Die Mannschaftswertungen - Trophy  2022</a:t>
            </a:r>
          </a:p>
        </p:txBody>
      </p:sp>
      <p:sp>
        <p:nvSpPr>
          <p:cNvPr id="2050" name="Rectangle 2"/>
          <p:cNvSpPr>
            <a:spLocks noGrp="1" noChangeArrowheads="1"/>
          </p:cNvSpPr>
          <p:nvPr>
            <p:ph type="ctrTitle"/>
          </p:nvPr>
        </p:nvSpPr>
        <p:spPr>
          <a:xfrm>
            <a:off x="857224" y="500042"/>
            <a:ext cx="7772400" cy="840726"/>
          </a:xfrm>
        </p:spPr>
        <p:txBody>
          <a:bodyPr anchor="t">
            <a:normAutofit/>
          </a:bodyPr>
          <a:lstStyle/>
          <a:p>
            <a:pPr algn="ctr" eaLnBrk="1" fontAlgn="auto" hangingPunct="1">
              <a:spcBef>
                <a:spcPct val="50000"/>
              </a:spcBef>
              <a:spcAft>
                <a:spcPts val="0"/>
              </a:spcAft>
              <a:defRPr/>
            </a:pPr>
            <a:r>
              <a:rPr lang="de-DE" sz="3600" dirty="0">
                <a:effectLst>
                  <a:outerShdw blurRad="38100" dist="38100" dir="2700000" algn="tl">
                    <a:srgbClr val="000000">
                      <a:alpha val="43137"/>
                    </a:srgbClr>
                  </a:outerShdw>
                </a:effectLst>
                <a:latin typeface="Georgia Ref" pitchFamily="18" charset="0"/>
              </a:rPr>
              <a:t>Das Programm für den Abend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5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529481B-8ABA-47F5-9084-84FB365378A0}"/>
              </a:ext>
            </a:extLst>
          </p:cNvPr>
          <p:cNvSpPr txBox="1"/>
          <p:nvPr/>
        </p:nvSpPr>
        <p:spPr>
          <a:xfrm>
            <a:off x="395536" y="549841"/>
            <a:ext cx="7186583" cy="861774"/>
          </a:xfrm>
          <a:prstGeom prst="rect">
            <a:avLst/>
          </a:prstGeom>
          <a:noFill/>
        </p:spPr>
        <p:txBody>
          <a:bodyPr wrap="none" rtlCol="0">
            <a:spAutoFit/>
          </a:bodyPr>
          <a:lstStyle/>
          <a:p>
            <a:r>
              <a:rPr lang="de-AT" sz="3200" b="1" dirty="0">
                <a:solidFill>
                  <a:srgbClr val="729D51"/>
                </a:solidFill>
              </a:rPr>
              <a:t>Einzelwertung Brutto Masters 2022</a:t>
            </a:r>
          </a:p>
          <a:p>
            <a:endParaRPr lang="de-AT" dirty="0"/>
          </a:p>
        </p:txBody>
      </p:sp>
      <p:sp>
        <p:nvSpPr>
          <p:cNvPr id="10" name="Textfeld 9">
            <a:extLst>
              <a:ext uri="{FF2B5EF4-FFF2-40B4-BE49-F238E27FC236}">
                <a16:creationId xmlns:a16="http://schemas.microsoft.com/office/drawing/2014/main" id="{BA09E3A9-E80C-451D-8A5D-93D93EF021A1}"/>
              </a:ext>
            </a:extLst>
          </p:cNvPr>
          <p:cNvSpPr txBox="1"/>
          <p:nvPr/>
        </p:nvSpPr>
        <p:spPr>
          <a:xfrm>
            <a:off x="323528" y="4553833"/>
            <a:ext cx="8064896" cy="1323439"/>
          </a:xfrm>
          <a:prstGeom prst="rect">
            <a:avLst/>
          </a:prstGeom>
          <a:noFill/>
        </p:spPr>
        <p:txBody>
          <a:bodyPr wrap="square">
            <a:spAutoFit/>
          </a:bodyPr>
          <a:lstStyle/>
          <a:p>
            <a:r>
              <a:rPr lang="de-AT" sz="2000" dirty="0">
                <a:solidFill>
                  <a:srgbClr val="CFA74E"/>
                </a:solidFill>
              </a:rPr>
              <a:t>1. </a:t>
            </a:r>
            <a:r>
              <a:rPr lang="de-AT" sz="2000" dirty="0" err="1">
                <a:solidFill>
                  <a:srgbClr val="CFA74E"/>
                </a:solidFill>
              </a:rPr>
              <a:t>Hinterholzer</a:t>
            </a:r>
            <a:r>
              <a:rPr lang="de-AT" sz="2000" dirty="0">
                <a:solidFill>
                  <a:srgbClr val="CFA74E"/>
                </a:solidFill>
              </a:rPr>
              <a:t> Rudi 		GC Eichenheim         	  192 Punkte</a:t>
            </a:r>
          </a:p>
          <a:p>
            <a:r>
              <a:rPr lang="de-AT" sz="2000" dirty="0"/>
              <a:t>2. </a:t>
            </a:r>
            <a:r>
              <a:rPr lang="de-AT" sz="2000" dirty="0">
                <a:solidFill>
                  <a:schemeClr val="bg1">
                    <a:lumMod val="50000"/>
                  </a:schemeClr>
                </a:solidFill>
              </a:rPr>
              <a:t>Wieser Robert            	GC Achensee                   142 Punkte</a:t>
            </a:r>
          </a:p>
          <a:p>
            <a:r>
              <a:rPr lang="de-AT" sz="2000" dirty="0">
                <a:solidFill>
                  <a:srgbClr val="932313"/>
                </a:solidFill>
              </a:rPr>
              <a:t>3. Haid Peter		      	GC Seefeld-Wildmoos	  136 Punkte</a:t>
            </a:r>
          </a:p>
          <a:p>
            <a:r>
              <a:rPr lang="de-AT" sz="2000" dirty="0"/>
              <a:t>4. Aigner Hans Karl              GC Seefeld-Wildmoos      134 Punkte</a:t>
            </a:r>
          </a:p>
        </p:txBody>
      </p:sp>
      <p:pic>
        <p:nvPicPr>
          <p:cNvPr id="15" name="Grafik 14" descr="Ein Bild, das draußen, Person, Baum, Gras enthält.&#10;&#10;Automatisch generierte Beschreibung">
            <a:extLst>
              <a:ext uri="{FF2B5EF4-FFF2-40B4-BE49-F238E27FC236}">
                <a16:creationId xmlns:a16="http://schemas.microsoft.com/office/drawing/2014/main" id="{D60C0DCC-EC53-4469-88FF-43B736EA25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97" y="2442143"/>
            <a:ext cx="1219485" cy="1263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Grafik 3">
            <a:extLst>
              <a:ext uri="{FF2B5EF4-FFF2-40B4-BE49-F238E27FC236}">
                <a16:creationId xmlns:a16="http://schemas.microsoft.com/office/drawing/2014/main" id="{E1962800-C996-CD26-0BD4-59C56FF0A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2457510"/>
            <a:ext cx="1459992" cy="1139952"/>
          </a:xfrm>
          <a:prstGeom prst="rect">
            <a:avLst/>
          </a:prstGeom>
        </p:spPr>
      </p:pic>
      <p:pic>
        <p:nvPicPr>
          <p:cNvPr id="6" name="Grafik 5">
            <a:extLst>
              <a:ext uri="{FF2B5EF4-FFF2-40B4-BE49-F238E27FC236}">
                <a16:creationId xmlns:a16="http://schemas.microsoft.com/office/drawing/2014/main" id="{EEBC4CE8-32C9-6441-FF5F-5CF5D5ED45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3706" y="2382191"/>
            <a:ext cx="1042389" cy="1392955"/>
          </a:xfrm>
          <a:prstGeom prst="rect">
            <a:avLst/>
          </a:prstGeom>
        </p:spPr>
      </p:pic>
      <p:pic>
        <p:nvPicPr>
          <p:cNvPr id="8" name="Grafik 7">
            <a:extLst>
              <a:ext uri="{FF2B5EF4-FFF2-40B4-BE49-F238E27FC236}">
                <a16:creationId xmlns:a16="http://schemas.microsoft.com/office/drawing/2014/main" id="{A79968A6-B939-9CC8-9327-23B72C90F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1124" y="2442136"/>
            <a:ext cx="1224136" cy="1224136"/>
          </a:xfrm>
          <a:prstGeom prst="rect">
            <a:avLst/>
          </a:prstGeom>
        </p:spPr>
      </p:pic>
    </p:spTree>
    <p:extLst>
      <p:ext uri="{BB962C8B-B14F-4D97-AF65-F5344CB8AC3E}">
        <p14:creationId xmlns:p14="http://schemas.microsoft.com/office/powerpoint/2010/main" val="990736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3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4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F5097-3E1C-A828-E717-53E199080647}"/>
              </a:ext>
            </a:extLst>
          </p:cNvPr>
          <p:cNvSpPr>
            <a:spLocks noGrp="1"/>
          </p:cNvSpPr>
          <p:nvPr>
            <p:ph type="title"/>
          </p:nvPr>
        </p:nvSpPr>
        <p:spPr>
          <a:xfrm>
            <a:off x="611560" y="188640"/>
            <a:ext cx="6347714" cy="1320800"/>
          </a:xfrm>
        </p:spPr>
        <p:txBody>
          <a:bodyPr>
            <a:normAutofit fontScale="90000"/>
          </a:bodyPr>
          <a:lstStyle/>
          <a:p>
            <a:pPr algn="ctr"/>
            <a:r>
              <a:rPr lang="de-AT" sz="3600" b="1" dirty="0">
                <a:solidFill>
                  <a:srgbClr val="729D51"/>
                </a:solidFill>
              </a:rPr>
              <a:t>Einzelwertung Brutto </a:t>
            </a:r>
            <a:br>
              <a:rPr lang="de-AT" sz="3600" b="1" dirty="0">
                <a:solidFill>
                  <a:srgbClr val="729D51"/>
                </a:solidFill>
              </a:rPr>
            </a:br>
            <a:r>
              <a:rPr lang="de-AT" sz="3600" b="1" dirty="0">
                <a:solidFill>
                  <a:srgbClr val="729D51"/>
                </a:solidFill>
              </a:rPr>
              <a:t>Super-Masters 2022 80+ </a:t>
            </a:r>
            <a:br>
              <a:rPr lang="de-AT" sz="3600" b="1" dirty="0">
                <a:solidFill>
                  <a:srgbClr val="729D51"/>
                </a:solidFill>
              </a:rPr>
            </a:br>
            <a:endParaRPr lang="de-AT" dirty="0"/>
          </a:p>
        </p:txBody>
      </p:sp>
      <p:sp>
        <p:nvSpPr>
          <p:cNvPr id="4" name="Textfeld 3">
            <a:extLst>
              <a:ext uri="{FF2B5EF4-FFF2-40B4-BE49-F238E27FC236}">
                <a16:creationId xmlns:a16="http://schemas.microsoft.com/office/drawing/2014/main" id="{2A0E2C7E-FDFB-F4C2-3781-680C6F9D6303}"/>
              </a:ext>
            </a:extLst>
          </p:cNvPr>
          <p:cNvSpPr txBox="1"/>
          <p:nvPr/>
        </p:nvSpPr>
        <p:spPr>
          <a:xfrm>
            <a:off x="971600" y="3558383"/>
            <a:ext cx="6624736" cy="400110"/>
          </a:xfrm>
          <a:prstGeom prst="rect">
            <a:avLst/>
          </a:prstGeom>
          <a:noFill/>
        </p:spPr>
        <p:txBody>
          <a:bodyPr wrap="square">
            <a:spAutoFit/>
          </a:bodyPr>
          <a:lstStyle/>
          <a:p>
            <a:r>
              <a:rPr lang="de-AT" sz="2000" dirty="0">
                <a:solidFill>
                  <a:srgbClr val="932313"/>
                </a:solidFill>
              </a:rPr>
              <a:t>Ehrlich Horst  		GC Eichenheim            192 Punkte</a:t>
            </a:r>
          </a:p>
        </p:txBody>
      </p:sp>
      <p:pic>
        <p:nvPicPr>
          <p:cNvPr id="6" name="Grafik 5">
            <a:extLst>
              <a:ext uri="{FF2B5EF4-FFF2-40B4-BE49-F238E27FC236}">
                <a16:creationId xmlns:a16="http://schemas.microsoft.com/office/drawing/2014/main" id="{4A687A17-89BC-06F4-1269-F0EAD4F07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276511"/>
            <a:ext cx="2553086" cy="2175743"/>
          </a:xfrm>
          <a:prstGeom prst="rect">
            <a:avLst/>
          </a:prstGeom>
        </p:spPr>
      </p:pic>
      <p:pic>
        <p:nvPicPr>
          <p:cNvPr id="7" name="Grafik 6">
            <a:extLst>
              <a:ext uri="{FF2B5EF4-FFF2-40B4-BE49-F238E27FC236}">
                <a16:creationId xmlns:a16="http://schemas.microsoft.com/office/drawing/2014/main" id="{C9A329ED-025E-EE61-2B83-87599E334E1E}"/>
              </a:ext>
            </a:extLst>
          </p:cNvPr>
          <p:cNvPicPr>
            <a:picLocks noChangeAspect="1"/>
          </p:cNvPicPr>
          <p:nvPr/>
        </p:nvPicPr>
        <p:blipFill>
          <a:blip r:embed="rId3"/>
          <a:stretch>
            <a:fillRect/>
          </a:stretch>
        </p:blipFill>
        <p:spPr>
          <a:xfrm>
            <a:off x="2581865" y="4149080"/>
            <a:ext cx="2865961" cy="2708920"/>
          </a:xfrm>
          <a:prstGeom prst="rect">
            <a:avLst/>
          </a:prstGeom>
        </p:spPr>
      </p:pic>
    </p:spTree>
    <p:extLst>
      <p:ext uri="{BB962C8B-B14F-4D97-AF65-F5344CB8AC3E}">
        <p14:creationId xmlns:p14="http://schemas.microsoft.com/office/powerpoint/2010/main" val="1035553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5392" y="764704"/>
            <a:ext cx="2734760" cy="5472608"/>
          </a:xfrm>
          <a:prstGeom prst="rect">
            <a:avLst/>
          </a:prstGeom>
        </p:spPr>
      </p:pic>
      <p:sp>
        <p:nvSpPr>
          <p:cNvPr id="136194" name="Rectangle 2"/>
          <p:cNvSpPr>
            <a:spLocks noGrp="1" noChangeArrowheads="1"/>
          </p:cNvSpPr>
          <p:nvPr>
            <p:ph type="ctrTitle"/>
          </p:nvPr>
        </p:nvSpPr>
        <p:spPr>
          <a:xfrm>
            <a:off x="107504" y="2636912"/>
            <a:ext cx="8439200" cy="1785950"/>
          </a:xfrm>
        </p:spPr>
        <p:txBody>
          <a:bodyPr>
            <a:noAutofit/>
          </a:bodyPr>
          <a:lstStyle/>
          <a:p>
            <a:pPr algn="ctr" eaLnBrk="1" fontAlgn="auto" hangingPunct="1">
              <a:spcAft>
                <a:spcPts val="0"/>
              </a:spcAft>
              <a:defRPr/>
            </a:pPr>
            <a:r>
              <a:rPr lang="de-DE" sz="4000" dirty="0">
                <a:solidFill>
                  <a:srgbClr val="00572C"/>
                </a:solidFill>
                <a:effectLst>
                  <a:outerShdw blurRad="38100" dist="38100" dir="2700000" algn="tl">
                    <a:srgbClr val="000000">
                      <a:alpha val="43137"/>
                    </a:srgbClr>
                  </a:outerShdw>
                </a:effectLst>
              </a:rPr>
              <a:t>Mannschaftswertungen 2022</a:t>
            </a:r>
            <a:br>
              <a:rPr lang="de-DE" sz="4000" dirty="0">
                <a:solidFill>
                  <a:srgbClr val="00572C"/>
                </a:solidFill>
                <a:effectLst>
                  <a:outerShdw blurRad="38100" dist="38100" dir="2700000" algn="tl">
                    <a:srgbClr val="000000">
                      <a:alpha val="43137"/>
                    </a:srgbClr>
                  </a:outerShdw>
                </a:effectLst>
              </a:rPr>
            </a:br>
            <a:br>
              <a:rPr lang="de-DE" sz="4000" dirty="0">
                <a:solidFill>
                  <a:srgbClr val="00572C"/>
                </a:solidFill>
                <a:effectLst>
                  <a:outerShdw blurRad="38100" dist="38100" dir="2700000" algn="tl">
                    <a:srgbClr val="000000">
                      <a:alpha val="43137"/>
                    </a:srgbClr>
                  </a:outerShdw>
                </a:effectLst>
              </a:rPr>
            </a:br>
            <a:r>
              <a:rPr lang="de-DE" sz="4000" dirty="0">
                <a:solidFill>
                  <a:srgbClr val="00572C"/>
                </a:solidFill>
                <a:effectLst>
                  <a:outerShdw blurRad="38100" dist="38100" dir="2700000" algn="tl">
                    <a:srgbClr val="000000">
                      <a:alpha val="43137"/>
                    </a:srgbClr>
                  </a:outerShdw>
                </a:effectLst>
              </a:rPr>
              <a:t>Brutto vor Netto</a:t>
            </a:r>
            <a:endParaRPr lang="de-DE" sz="4000" dirty="0">
              <a:solidFill>
                <a:srgbClr val="00572C"/>
              </a:solidFill>
              <a:effectLst>
                <a:outerShdw blurRad="38100" dist="38100" dir="2700000" algn="tl">
                  <a:srgbClr val="000000">
                    <a:alpha val="43137"/>
                  </a:srgbClr>
                </a:outerShdw>
              </a:effectLst>
              <a:latin typeface="Georgia Ref" pitchFamily="18" charset="0"/>
            </a:endParaRPr>
          </a:p>
        </p:txBody>
      </p:sp>
    </p:spTree>
    <p:extLst>
      <p:ext uri="{BB962C8B-B14F-4D97-AF65-F5344CB8AC3E}">
        <p14:creationId xmlns:p14="http://schemas.microsoft.com/office/powerpoint/2010/main" val="2700562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031327" y="2204864"/>
            <a:ext cx="1918516" cy="3837032"/>
          </a:xfrm>
          <a:prstGeom prst="rect">
            <a:avLst/>
          </a:prstGeom>
        </p:spPr>
      </p:pic>
      <p:sp>
        <p:nvSpPr>
          <p:cNvPr id="7" name="Titel 6"/>
          <p:cNvSpPr>
            <a:spLocks noGrp="1"/>
          </p:cNvSpPr>
          <p:nvPr>
            <p:ph type="ctrTitle"/>
          </p:nvPr>
        </p:nvSpPr>
        <p:spPr>
          <a:xfrm>
            <a:off x="744874" y="628619"/>
            <a:ext cx="6491422" cy="1432230"/>
          </a:xfrm>
        </p:spPr>
        <p:txBody>
          <a:bodyPr>
            <a:normAutofit fontScale="90000"/>
          </a:bodyPr>
          <a:lstStyle/>
          <a:p>
            <a:pPr algn="ctr"/>
            <a:r>
              <a:rPr lang="de-DE" sz="4000" b="1" dirty="0"/>
              <a:t>Mannschaftwertungen 2022</a:t>
            </a:r>
            <a:br>
              <a:rPr lang="de-DE" sz="4000" b="1" dirty="0"/>
            </a:br>
            <a:r>
              <a:rPr lang="de-DE" sz="4000" b="1" dirty="0"/>
              <a:t>Netto </a:t>
            </a:r>
          </a:p>
        </p:txBody>
      </p:sp>
    </p:spTree>
    <p:extLst>
      <p:ext uri="{BB962C8B-B14F-4D97-AF65-F5344CB8AC3E}">
        <p14:creationId xmlns:p14="http://schemas.microsoft.com/office/powerpoint/2010/main" val="1910629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A7FB9-4B81-1180-9CDF-C340F0AEDB59}"/>
              </a:ext>
            </a:extLst>
          </p:cNvPr>
          <p:cNvSpPr>
            <a:spLocks noGrp="1"/>
          </p:cNvSpPr>
          <p:nvPr>
            <p:ph type="title"/>
          </p:nvPr>
        </p:nvSpPr>
        <p:spPr>
          <a:xfrm>
            <a:off x="1331640" y="260648"/>
            <a:ext cx="5114529" cy="1235224"/>
          </a:xfrm>
        </p:spPr>
        <p:txBody>
          <a:bodyPr/>
          <a:lstStyle/>
          <a:p>
            <a:pPr algn="ctr"/>
            <a:r>
              <a:rPr lang="de-AT" b="1" dirty="0"/>
              <a:t>Mannschaftswertungen </a:t>
            </a:r>
            <a:br>
              <a:rPr lang="de-AT" b="1" dirty="0"/>
            </a:br>
            <a:r>
              <a:rPr lang="de-AT" b="1" dirty="0"/>
              <a:t>Netto 2022 </a:t>
            </a:r>
          </a:p>
        </p:txBody>
      </p:sp>
      <p:graphicFrame>
        <p:nvGraphicFramePr>
          <p:cNvPr id="3" name="Tabelle 3">
            <a:extLst>
              <a:ext uri="{FF2B5EF4-FFF2-40B4-BE49-F238E27FC236}">
                <a16:creationId xmlns:a16="http://schemas.microsoft.com/office/drawing/2014/main" id="{BA9E5B42-1257-151E-B28D-A212920FCF5B}"/>
              </a:ext>
            </a:extLst>
          </p:cNvPr>
          <p:cNvGraphicFramePr>
            <a:graphicFrameLocks noGrp="1"/>
          </p:cNvGraphicFramePr>
          <p:nvPr>
            <p:extLst>
              <p:ext uri="{D42A27DB-BD31-4B8C-83A1-F6EECF244321}">
                <p14:modId xmlns:p14="http://schemas.microsoft.com/office/powerpoint/2010/main" val="1598370538"/>
              </p:ext>
            </p:extLst>
          </p:nvPr>
        </p:nvGraphicFramePr>
        <p:xfrm>
          <a:off x="467544" y="1844824"/>
          <a:ext cx="6912768" cy="4969167"/>
        </p:xfrm>
        <a:graphic>
          <a:graphicData uri="http://schemas.openxmlformats.org/drawingml/2006/table">
            <a:tbl>
              <a:tblPr firstRow="1" bandRow="1">
                <a:tableStyleId>{00A15C55-8517-42AA-B614-E9B94910E393}</a:tableStyleId>
              </a:tblPr>
              <a:tblGrid>
                <a:gridCol w="1288030">
                  <a:extLst>
                    <a:ext uri="{9D8B030D-6E8A-4147-A177-3AD203B41FA5}">
                      <a16:colId xmlns:a16="http://schemas.microsoft.com/office/drawing/2014/main" val="4107504845"/>
                    </a:ext>
                  </a:extLst>
                </a:gridCol>
                <a:gridCol w="3119139">
                  <a:extLst>
                    <a:ext uri="{9D8B030D-6E8A-4147-A177-3AD203B41FA5}">
                      <a16:colId xmlns:a16="http://schemas.microsoft.com/office/drawing/2014/main" val="2812738361"/>
                    </a:ext>
                  </a:extLst>
                </a:gridCol>
                <a:gridCol w="1519581">
                  <a:extLst>
                    <a:ext uri="{9D8B030D-6E8A-4147-A177-3AD203B41FA5}">
                      <a16:colId xmlns:a16="http://schemas.microsoft.com/office/drawing/2014/main" val="3827858118"/>
                    </a:ext>
                  </a:extLst>
                </a:gridCol>
                <a:gridCol w="986018">
                  <a:extLst>
                    <a:ext uri="{9D8B030D-6E8A-4147-A177-3AD203B41FA5}">
                      <a16:colId xmlns:a16="http://schemas.microsoft.com/office/drawing/2014/main" val="4177204517"/>
                    </a:ext>
                  </a:extLst>
                </a:gridCol>
              </a:tblGrid>
              <a:tr h="412410">
                <a:tc>
                  <a:txBody>
                    <a:bodyPr/>
                    <a:lstStyle/>
                    <a:p>
                      <a:pPr algn="ctr" fontAlgn="ctr"/>
                      <a:r>
                        <a:rPr lang="de-AT" sz="1800" u="none" strike="noStrike" dirty="0">
                          <a:effectLst/>
                        </a:rPr>
                        <a:t>Rang Brutto</a:t>
                      </a:r>
                      <a:endParaRPr lang="de-AT" sz="1800" b="1" i="0" u="none" strike="noStrike" dirty="0">
                        <a:effectLst/>
                        <a:latin typeface="Calibri" panose="020F0502020204030204" pitchFamily="34" charset="0"/>
                      </a:endParaRPr>
                    </a:p>
                  </a:txBody>
                  <a:tcPr marL="7989" marR="7989" marT="7989" marB="0" anchor="ctr"/>
                </a:tc>
                <a:tc>
                  <a:txBody>
                    <a:bodyPr/>
                    <a:lstStyle/>
                    <a:p>
                      <a:pPr algn="ctr" fontAlgn="ctr"/>
                      <a:r>
                        <a:rPr lang="de-AT" sz="1800" u="none" strike="noStrike" dirty="0">
                          <a:effectLst/>
                        </a:rPr>
                        <a:t>Golfclub</a:t>
                      </a:r>
                      <a:endParaRPr lang="de-AT" sz="1800" b="1" i="0" u="none" strike="noStrike" dirty="0">
                        <a:effectLst/>
                        <a:latin typeface="Calibri" panose="020F0502020204030204" pitchFamily="34" charset="0"/>
                      </a:endParaRPr>
                    </a:p>
                  </a:txBody>
                  <a:tcPr marL="7989" marR="7989" marT="7989" marB="0" anchor="ctr"/>
                </a:tc>
                <a:tc>
                  <a:txBody>
                    <a:bodyPr/>
                    <a:lstStyle/>
                    <a:p>
                      <a:pPr algn="ctr" fontAlgn="ctr"/>
                      <a:r>
                        <a:rPr lang="de-AT" sz="1800" u="none" strike="noStrike" dirty="0">
                          <a:effectLst/>
                        </a:rPr>
                        <a:t>Top 7 Brutto</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ctr" fontAlgn="ctr"/>
                      <a:r>
                        <a:rPr lang="de-AT" sz="1800" u="none" strike="noStrike" dirty="0">
                          <a:effectLst/>
                        </a:rPr>
                        <a:t>Alle Brutto</a:t>
                      </a:r>
                      <a:endParaRPr lang="de-AT" sz="1800" b="1"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1816240090"/>
                  </a:ext>
                </a:extLst>
              </a:tr>
              <a:tr h="412410">
                <a:tc>
                  <a:txBody>
                    <a:bodyPr/>
                    <a:lstStyle/>
                    <a:p>
                      <a:pPr algn="ctr" fontAlgn="b"/>
                      <a:r>
                        <a:rPr lang="de-AT" sz="1800" u="none" strike="noStrike" dirty="0">
                          <a:effectLst/>
                        </a:rPr>
                        <a:t>21</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solidFill>
                            <a:srgbClr val="FF0000"/>
                          </a:solidFill>
                          <a:effectLst/>
                        </a:rPr>
                        <a:t>GC Posthotel-Alpengolf Achenkirch</a:t>
                      </a:r>
                      <a:endParaRPr lang="de-AT" sz="1800" b="0" i="0" u="none" strike="noStrike" dirty="0">
                        <a:solidFill>
                          <a:srgbClr val="FF000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9</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9</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2932459982"/>
                  </a:ext>
                </a:extLst>
              </a:tr>
              <a:tr h="412410">
                <a:tc>
                  <a:txBody>
                    <a:bodyPr/>
                    <a:lstStyle/>
                    <a:p>
                      <a:pPr algn="ctr" fontAlgn="b"/>
                      <a:r>
                        <a:rPr lang="de-AT" sz="1800" u="none" strike="noStrike">
                          <a:effectLst/>
                        </a:rPr>
                        <a:t>20</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solidFill>
                            <a:srgbClr val="FF0000"/>
                          </a:solidFill>
                          <a:effectLst/>
                        </a:rPr>
                        <a:t>Naturpark GC Brand</a:t>
                      </a:r>
                      <a:endParaRPr lang="de-AT" sz="1800" b="0" i="0" u="none" strike="noStrike" dirty="0">
                        <a:solidFill>
                          <a:srgbClr val="FF000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135</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135</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431478311"/>
                  </a:ext>
                </a:extLst>
              </a:tr>
              <a:tr h="412410">
                <a:tc>
                  <a:txBody>
                    <a:bodyPr/>
                    <a:lstStyle/>
                    <a:p>
                      <a:pPr algn="ctr" fontAlgn="b"/>
                      <a:r>
                        <a:rPr lang="de-AT" sz="1800" u="none" strike="noStrike">
                          <a:effectLst/>
                        </a:rPr>
                        <a:t>19</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solidFill>
                            <a:srgbClr val="FF0000"/>
                          </a:solidFill>
                          <a:effectLst/>
                        </a:rPr>
                        <a:t>Bludenz-Braz</a:t>
                      </a:r>
                      <a:endParaRPr lang="de-AT" sz="1800" b="0" i="0" u="none" strike="noStrike" dirty="0">
                        <a:solidFill>
                          <a:srgbClr val="FF0000"/>
                        </a:solidFill>
                        <a:effectLst/>
                        <a:latin typeface="Calibri" panose="020F0502020204030204" pitchFamily="34" charset="0"/>
                      </a:endParaRPr>
                    </a:p>
                  </a:txBody>
                  <a:tcPr marL="7989" marR="7989" marT="7989" marB="0" anchor="ctr"/>
                </a:tc>
                <a:tc>
                  <a:txBody>
                    <a:bodyPr/>
                    <a:lstStyle/>
                    <a:p>
                      <a:pPr algn="ctr" fontAlgn="b"/>
                      <a:r>
                        <a:rPr lang="de-AT" sz="1800" u="none" strike="noStrike">
                          <a:effectLst/>
                        </a:rPr>
                        <a:t>195</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200</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3966211273"/>
                  </a:ext>
                </a:extLst>
              </a:tr>
              <a:tr h="412410">
                <a:tc>
                  <a:txBody>
                    <a:bodyPr/>
                    <a:lstStyle/>
                    <a:p>
                      <a:pPr algn="ctr" fontAlgn="b"/>
                      <a:r>
                        <a:rPr lang="de-AT" sz="1800" u="none" strike="noStrike" dirty="0">
                          <a:effectLst/>
                        </a:rPr>
                        <a:t>18</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solidFill>
                            <a:srgbClr val="FF0000"/>
                          </a:solidFill>
                          <a:effectLst/>
                        </a:rPr>
                        <a:t>GC Seefeld Reith</a:t>
                      </a:r>
                      <a:endParaRPr lang="de-AT" sz="1800" b="0" i="0" u="none" strike="noStrike" dirty="0">
                        <a:solidFill>
                          <a:srgbClr val="FF000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197</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197</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3807007266"/>
                  </a:ext>
                </a:extLst>
              </a:tr>
              <a:tr h="412410">
                <a:tc>
                  <a:txBody>
                    <a:bodyPr/>
                    <a:lstStyle/>
                    <a:p>
                      <a:pPr algn="ctr" fontAlgn="b"/>
                      <a:r>
                        <a:rPr lang="de-AT" sz="1800" u="none" strike="noStrike">
                          <a:effectLst/>
                        </a:rPr>
                        <a:t>17</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GC Kitzbühel Schwarzsee</a:t>
                      </a:r>
                      <a:endParaRPr lang="de-AT" sz="1800" b="0" i="0" u="none" strike="noStrike" dirty="0">
                        <a:effectLst/>
                        <a:latin typeface="Calibri" panose="020F0502020204030204" pitchFamily="34" charset="0"/>
                      </a:endParaRPr>
                    </a:p>
                  </a:txBody>
                  <a:tcPr marL="7989" marR="7989" marT="7989" marB="0" anchor="ctr"/>
                </a:tc>
                <a:tc>
                  <a:txBody>
                    <a:bodyPr/>
                    <a:lstStyle/>
                    <a:p>
                      <a:pPr algn="ctr" fontAlgn="b"/>
                      <a:r>
                        <a:rPr lang="de-AT" sz="1800" u="none" strike="noStrike">
                          <a:effectLst/>
                        </a:rPr>
                        <a:t>263</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269</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1827598419"/>
                  </a:ext>
                </a:extLst>
              </a:tr>
              <a:tr h="412410">
                <a:tc>
                  <a:txBody>
                    <a:bodyPr/>
                    <a:lstStyle/>
                    <a:p>
                      <a:pPr algn="ctr" fontAlgn="b"/>
                      <a:r>
                        <a:rPr lang="de-AT" sz="1800" u="none" strike="noStrike">
                          <a:effectLst/>
                        </a:rPr>
                        <a:t>16</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GC ESR Zell am See-Kaprun-Saalbach-Hinterglemm</a:t>
                      </a:r>
                      <a:endParaRPr lang="de-AT" sz="1800" b="0" i="0" u="none" strike="noStrike" dirty="0">
                        <a:effectLst/>
                        <a:latin typeface="Calibri" panose="020F0502020204030204" pitchFamily="34" charset="0"/>
                      </a:endParaRPr>
                    </a:p>
                  </a:txBody>
                  <a:tcPr marL="7989" marR="7989" marT="7989" marB="0" anchor="ctr"/>
                </a:tc>
                <a:tc>
                  <a:txBody>
                    <a:bodyPr/>
                    <a:lstStyle/>
                    <a:p>
                      <a:pPr algn="ctr" fontAlgn="b"/>
                      <a:r>
                        <a:rPr lang="de-AT" sz="1800" u="none" strike="noStrike">
                          <a:effectLst/>
                        </a:rPr>
                        <a:t>280</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328</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1463806546"/>
                  </a:ext>
                </a:extLst>
              </a:tr>
              <a:tr h="412410">
                <a:tc>
                  <a:txBody>
                    <a:bodyPr/>
                    <a:lstStyle/>
                    <a:p>
                      <a:pPr algn="ctr" fontAlgn="b"/>
                      <a:r>
                        <a:rPr lang="de-AT" sz="1800" u="none" strike="noStrike">
                          <a:effectLst/>
                        </a:rPr>
                        <a:t>15</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GC Innsbruck-Igls</a:t>
                      </a:r>
                      <a:endParaRPr lang="de-AT" sz="1800" b="0" i="0" u="none" strike="noStrike" dirty="0">
                        <a:effectLst/>
                        <a:latin typeface="Calibri" panose="020F0502020204030204" pitchFamily="34" charset="0"/>
                      </a:endParaRPr>
                    </a:p>
                  </a:txBody>
                  <a:tcPr marL="7989" marR="7989" marT="7989" marB="0" anchor="ctr"/>
                </a:tc>
                <a:tc>
                  <a:txBody>
                    <a:bodyPr/>
                    <a:lstStyle/>
                    <a:p>
                      <a:pPr algn="ctr" fontAlgn="b"/>
                      <a:r>
                        <a:rPr lang="de-AT" sz="1800" u="none" strike="noStrike">
                          <a:effectLst/>
                        </a:rPr>
                        <a:t>435</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646</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2564836268"/>
                  </a:ext>
                </a:extLst>
              </a:tr>
              <a:tr h="412410">
                <a:tc>
                  <a:txBody>
                    <a:bodyPr/>
                    <a:lstStyle/>
                    <a:p>
                      <a:pPr algn="ctr" fontAlgn="b"/>
                      <a:r>
                        <a:rPr lang="de-AT" sz="1800" u="none" strike="noStrike">
                          <a:effectLst/>
                        </a:rPr>
                        <a:t>14</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GC Walchsee-</a:t>
                      </a:r>
                      <a:r>
                        <a:rPr lang="de-AT" sz="1800" u="none" strike="noStrike" dirty="0" err="1">
                          <a:effectLst/>
                        </a:rPr>
                        <a:t>Moarhof</a:t>
                      </a:r>
                      <a:endParaRPr lang="de-AT" sz="1800" b="0" i="0" u="none" strike="noStrike" dirty="0">
                        <a:effectLst/>
                        <a:latin typeface="Calibri" panose="020F0502020204030204" pitchFamily="34" charset="0"/>
                      </a:endParaRPr>
                    </a:p>
                  </a:txBody>
                  <a:tcPr marL="7989" marR="7989" marT="7989" marB="0" anchor="ctr"/>
                </a:tc>
                <a:tc>
                  <a:txBody>
                    <a:bodyPr/>
                    <a:lstStyle/>
                    <a:p>
                      <a:pPr algn="ctr" fontAlgn="b"/>
                      <a:r>
                        <a:rPr lang="de-AT" sz="1800" u="none" strike="noStrike">
                          <a:effectLst/>
                        </a:rPr>
                        <a:t>436</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621</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3910587979"/>
                  </a:ext>
                </a:extLst>
              </a:tr>
              <a:tr h="412410">
                <a:tc>
                  <a:txBody>
                    <a:bodyPr/>
                    <a:lstStyle/>
                    <a:p>
                      <a:pPr algn="ctr" fontAlgn="b"/>
                      <a:r>
                        <a:rPr lang="de-AT" sz="1800" u="none" strike="noStrike">
                          <a:effectLst/>
                        </a:rPr>
                        <a:t>13</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GC Kitzbühel</a:t>
                      </a:r>
                      <a:endParaRPr lang="de-AT" sz="1800" b="0" i="0" u="none" strike="noStrike" dirty="0">
                        <a:effectLst/>
                        <a:latin typeface="Calibri" panose="020F0502020204030204" pitchFamily="34" charset="0"/>
                      </a:endParaRPr>
                    </a:p>
                  </a:txBody>
                  <a:tcPr marL="7989" marR="7989" marT="7989" marB="0" anchor="ctr"/>
                </a:tc>
                <a:tc>
                  <a:txBody>
                    <a:bodyPr/>
                    <a:lstStyle/>
                    <a:p>
                      <a:pPr algn="ctr" fontAlgn="b"/>
                      <a:r>
                        <a:rPr lang="de-AT" sz="1800" u="none" strike="noStrike">
                          <a:effectLst/>
                        </a:rPr>
                        <a:t>458</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614</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1366960561"/>
                  </a:ext>
                </a:extLst>
              </a:tr>
              <a:tr h="412410">
                <a:tc>
                  <a:txBody>
                    <a:bodyPr/>
                    <a:lstStyle/>
                    <a:p>
                      <a:pPr algn="ctr" fontAlgn="b"/>
                      <a:r>
                        <a:rPr lang="de-AT" sz="1800" u="none" strike="noStrike">
                          <a:effectLst/>
                        </a:rPr>
                        <a:t>12</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GC Mittersill</a:t>
                      </a:r>
                      <a:endParaRPr lang="de-AT" sz="1800" b="0" i="0" u="none" strike="noStrike" dirty="0">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459</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651</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690837124"/>
                  </a:ext>
                </a:extLst>
              </a:tr>
            </a:tbl>
          </a:graphicData>
        </a:graphic>
      </p:graphicFrame>
    </p:spTree>
    <p:extLst>
      <p:ext uri="{BB962C8B-B14F-4D97-AF65-F5344CB8AC3E}">
        <p14:creationId xmlns:p14="http://schemas.microsoft.com/office/powerpoint/2010/main" val="1399823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DF292-DDEF-D9C3-6793-8F8BE849E425}"/>
              </a:ext>
            </a:extLst>
          </p:cNvPr>
          <p:cNvSpPr>
            <a:spLocks noGrp="1"/>
          </p:cNvSpPr>
          <p:nvPr>
            <p:ph type="title"/>
          </p:nvPr>
        </p:nvSpPr>
        <p:spPr/>
        <p:txBody>
          <a:bodyPr/>
          <a:lstStyle/>
          <a:p>
            <a:pPr algn="ctr"/>
            <a:r>
              <a:rPr lang="de-AT" b="1" dirty="0"/>
              <a:t>Mannschaftswertungen </a:t>
            </a:r>
            <a:br>
              <a:rPr lang="de-AT" b="1" dirty="0"/>
            </a:br>
            <a:r>
              <a:rPr lang="de-AT" b="1" dirty="0"/>
              <a:t>Netto 2022 </a:t>
            </a:r>
            <a:endParaRPr lang="de-AT" dirty="0"/>
          </a:p>
        </p:txBody>
      </p:sp>
      <p:graphicFrame>
        <p:nvGraphicFramePr>
          <p:cNvPr id="3" name="Tabelle 3">
            <a:extLst>
              <a:ext uri="{FF2B5EF4-FFF2-40B4-BE49-F238E27FC236}">
                <a16:creationId xmlns:a16="http://schemas.microsoft.com/office/drawing/2014/main" id="{AF3F9788-7159-1864-732F-F19EA34D6211}"/>
              </a:ext>
            </a:extLst>
          </p:cNvPr>
          <p:cNvGraphicFramePr>
            <a:graphicFrameLocks noGrp="1"/>
          </p:cNvGraphicFramePr>
          <p:nvPr>
            <p:extLst>
              <p:ext uri="{D42A27DB-BD31-4B8C-83A1-F6EECF244321}">
                <p14:modId xmlns:p14="http://schemas.microsoft.com/office/powerpoint/2010/main" val="2333588522"/>
              </p:ext>
            </p:extLst>
          </p:nvPr>
        </p:nvGraphicFramePr>
        <p:xfrm>
          <a:off x="395536" y="1931796"/>
          <a:ext cx="7080448" cy="4593551"/>
        </p:xfrm>
        <a:graphic>
          <a:graphicData uri="http://schemas.openxmlformats.org/drawingml/2006/table">
            <a:tbl>
              <a:tblPr firstRow="1" bandRow="1">
                <a:tableStyleId>{00A15C55-8517-42AA-B614-E9B94910E393}</a:tableStyleId>
              </a:tblPr>
              <a:tblGrid>
                <a:gridCol w="1152128">
                  <a:extLst>
                    <a:ext uri="{9D8B030D-6E8A-4147-A177-3AD203B41FA5}">
                      <a16:colId xmlns:a16="http://schemas.microsoft.com/office/drawing/2014/main" val="344995737"/>
                    </a:ext>
                  </a:extLst>
                </a:gridCol>
                <a:gridCol w="3456384">
                  <a:extLst>
                    <a:ext uri="{9D8B030D-6E8A-4147-A177-3AD203B41FA5}">
                      <a16:colId xmlns:a16="http://schemas.microsoft.com/office/drawing/2014/main" val="4017881897"/>
                    </a:ext>
                  </a:extLst>
                </a:gridCol>
                <a:gridCol w="1296144">
                  <a:extLst>
                    <a:ext uri="{9D8B030D-6E8A-4147-A177-3AD203B41FA5}">
                      <a16:colId xmlns:a16="http://schemas.microsoft.com/office/drawing/2014/main" val="689771212"/>
                    </a:ext>
                  </a:extLst>
                </a:gridCol>
                <a:gridCol w="1175792">
                  <a:extLst>
                    <a:ext uri="{9D8B030D-6E8A-4147-A177-3AD203B41FA5}">
                      <a16:colId xmlns:a16="http://schemas.microsoft.com/office/drawing/2014/main" val="3484566939"/>
                    </a:ext>
                  </a:extLst>
                </a:gridCol>
              </a:tblGrid>
              <a:tr h="574431">
                <a:tc>
                  <a:txBody>
                    <a:bodyPr/>
                    <a:lstStyle/>
                    <a:p>
                      <a:pPr algn="ctr" fontAlgn="ctr"/>
                      <a:r>
                        <a:rPr lang="de-AT" sz="1800" u="none" strike="noStrike" dirty="0">
                          <a:effectLst/>
                        </a:rPr>
                        <a:t>Rang Brutto</a:t>
                      </a:r>
                      <a:endParaRPr lang="de-AT" sz="1800" b="1" i="0" u="none" strike="noStrike" dirty="0">
                        <a:effectLst/>
                        <a:latin typeface="Calibri" panose="020F0502020204030204" pitchFamily="34" charset="0"/>
                      </a:endParaRPr>
                    </a:p>
                  </a:txBody>
                  <a:tcPr marL="7989" marR="7989" marT="7989" marB="0" anchor="ctr"/>
                </a:tc>
                <a:tc>
                  <a:txBody>
                    <a:bodyPr/>
                    <a:lstStyle/>
                    <a:p>
                      <a:pPr algn="ctr" fontAlgn="ctr"/>
                      <a:r>
                        <a:rPr lang="de-AT" sz="1800" u="none" strike="noStrike" dirty="0">
                          <a:effectLst/>
                        </a:rPr>
                        <a:t>Golfclub</a:t>
                      </a:r>
                      <a:endParaRPr lang="de-AT" sz="1800" b="1" i="0" u="none" strike="noStrike" dirty="0">
                        <a:effectLst/>
                        <a:latin typeface="Calibri" panose="020F0502020204030204" pitchFamily="34" charset="0"/>
                      </a:endParaRPr>
                    </a:p>
                  </a:txBody>
                  <a:tcPr marL="7989" marR="7989" marT="7989" marB="0" anchor="ctr"/>
                </a:tc>
                <a:tc>
                  <a:txBody>
                    <a:bodyPr/>
                    <a:lstStyle/>
                    <a:p>
                      <a:pPr algn="ctr" fontAlgn="ctr"/>
                      <a:r>
                        <a:rPr lang="de-AT" sz="1800" u="none" strike="noStrike" dirty="0">
                          <a:effectLst/>
                        </a:rPr>
                        <a:t>Top 7 Brutto</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ctr" fontAlgn="ctr"/>
                      <a:r>
                        <a:rPr lang="de-AT" sz="1800" u="none" strike="noStrike" dirty="0">
                          <a:effectLst/>
                        </a:rPr>
                        <a:t>Alle Brutto</a:t>
                      </a:r>
                      <a:endParaRPr lang="de-AT" sz="1800" b="1"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4213782463"/>
                  </a:ext>
                </a:extLst>
              </a:tr>
              <a:tr h="574160">
                <a:tc>
                  <a:txBody>
                    <a:bodyPr/>
                    <a:lstStyle/>
                    <a:p>
                      <a:pPr algn="ctr" fontAlgn="b"/>
                      <a:r>
                        <a:rPr lang="de-AT" sz="1800" u="none" strike="noStrike" dirty="0">
                          <a:effectLst/>
                        </a:rPr>
                        <a:t>10</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l" fontAlgn="b"/>
                      <a:r>
                        <a:rPr lang="de-AT" sz="1800" u="none" strike="noStrike" dirty="0">
                          <a:effectLst/>
                        </a:rPr>
                        <a:t>GC Wilder Kaiser</a:t>
                      </a:r>
                      <a:endParaRPr lang="de-AT" sz="1800" b="0" i="0" u="none" strike="noStrike" dirty="0">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483</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758</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154042349"/>
                  </a:ext>
                </a:extLst>
              </a:tr>
              <a:tr h="574160">
                <a:tc>
                  <a:txBody>
                    <a:bodyPr/>
                    <a:lstStyle/>
                    <a:p>
                      <a:pPr algn="ctr" fontAlgn="b"/>
                      <a:r>
                        <a:rPr lang="de-AT" sz="1800" u="none" strike="noStrike">
                          <a:effectLst/>
                        </a:rPr>
                        <a:t>9</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l" fontAlgn="b"/>
                      <a:r>
                        <a:rPr lang="de-AT" sz="1800" u="none" strike="noStrike" dirty="0">
                          <a:effectLst/>
                        </a:rPr>
                        <a:t>GC Zillertal </a:t>
                      </a:r>
                      <a:r>
                        <a:rPr lang="de-AT" sz="1800" u="none" strike="noStrike" dirty="0" err="1">
                          <a:effectLst/>
                        </a:rPr>
                        <a:t>Uderns</a:t>
                      </a:r>
                      <a:endParaRPr lang="de-AT" sz="1800" b="0" i="0" u="none" strike="noStrike" dirty="0">
                        <a:effectLst/>
                        <a:latin typeface="Calibri" panose="020F0502020204030204" pitchFamily="34" charset="0"/>
                      </a:endParaRPr>
                    </a:p>
                  </a:txBody>
                  <a:tcPr marL="7989" marR="7989" marT="7989" marB="0" anchor="ctr"/>
                </a:tc>
                <a:tc>
                  <a:txBody>
                    <a:bodyPr/>
                    <a:lstStyle/>
                    <a:p>
                      <a:pPr algn="ctr" fontAlgn="b"/>
                      <a:r>
                        <a:rPr lang="de-AT" sz="1800" u="none" strike="noStrike">
                          <a:effectLst/>
                        </a:rPr>
                        <a:t>520</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753</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4186366143"/>
                  </a:ext>
                </a:extLst>
              </a:tr>
              <a:tr h="574160">
                <a:tc>
                  <a:txBody>
                    <a:bodyPr/>
                    <a:lstStyle/>
                    <a:p>
                      <a:pPr algn="ctr" fontAlgn="b"/>
                      <a:r>
                        <a:rPr lang="de-AT" sz="1800" u="none" strike="noStrike">
                          <a:effectLst/>
                        </a:rPr>
                        <a:t>8</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l" fontAlgn="b"/>
                      <a:r>
                        <a:rPr lang="de-AT" sz="1800" u="none" strike="noStrike" dirty="0">
                          <a:effectLst/>
                        </a:rPr>
                        <a:t>GC Achensee</a:t>
                      </a:r>
                      <a:endParaRPr lang="de-AT" sz="1800" b="0" i="0" u="none" strike="noStrike" dirty="0">
                        <a:effectLst/>
                        <a:latin typeface="Calibri" panose="020F0502020204030204" pitchFamily="34" charset="0"/>
                      </a:endParaRPr>
                    </a:p>
                  </a:txBody>
                  <a:tcPr marL="7989" marR="7989" marT="7989" marB="0" anchor="ctr"/>
                </a:tc>
                <a:tc>
                  <a:txBody>
                    <a:bodyPr/>
                    <a:lstStyle/>
                    <a:p>
                      <a:pPr algn="ctr" fontAlgn="b"/>
                      <a:r>
                        <a:rPr lang="de-AT" sz="1800" u="none" strike="noStrike">
                          <a:effectLst/>
                        </a:rPr>
                        <a:t>521</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884</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654227804"/>
                  </a:ext>
                </a:extLst>
              </a:tr>
              <a:tr h="574160">
                <a:tc>
                  <a:txBody>
                    <a:bodyPr/>
                    <a:lstStyle/>
                    <a:p>
                      <a:pPr algn="ctr" fontAlgn="b"/>
                      <a:r>
                        <a:rPr lang="de-AT" sz="1800" u="none" strike="noStrike">
                          <a:effectLst/>
                        </a:rPr>
                        <a:t>7</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l" fontAlgn="b"/>
                      <a:r>
                        <a:rPr lang="de-AT" sz="1800" u="none" strike="noStrike" dirty="0">
                          <a:effectLst/>
                        </a:rPr>
                        <a:t>GC </a:t>
                      </a:r>
                      <a:r>
                        <a:rPr lang="de-AT" sz="1800" u="none" strike="noStrike" dirty="0" err="1">
                          <a:effectLst/>
                        </a:rPr>
                        <a:t>Urslautal</a:t>
                      </a:r>
                      <a:endParaRPr lang="de-AT" sz="1800" b="0" i="0" u="none" strike="noStrike" dirty="0">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537</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592</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283814867"/>
                  </a:ext>
                </a:extLst>
              </a:tr>
              <a:tr h="574160">
                <a:tc>
                  <a:txBody>
                    <a:bodyPr/>
                    <a:lstStyle/>
                    <a:p>
                      <a:pPr algn="ctr" fontAlgn="b"/>
                      <a:r>
                        <a:rPr lang="de-AT" sz="1800" u="none" strike="noStrike">
                          <a:effectLst/>
                        </a:rPr>
                        <a:t>6</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l" fontAlgn="b"/>
                      <a:r>
                        <a:rPr lang="de-AT" sz="1800" u="none" strike="noStrike">
                          <a:effectLst/>
                        </a:rPr>
                        <a:t>Kaiserwinkl Golf Kössen</a:t>
                      </a:r>
                      <a:endParaRPr lang="de-AT" sz="1800" b="0" i="0" u="none" strike="noStrike">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540</a:t>
                      </a:r>
                      <a:endParaRPr lang="de-AT" sz="1800" b="1" i="0" u="none" strike="noStrike" dirty="0">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850</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299135647"/>
                  </a:ext>
                </a:extLst>
              </a:tr>
              <a:tr h="574160">
                <a:tc>
                  <a:txBody>
                    <a:bodyPr/>
                    <a:lstStyle/>
                    <a:p>
                      <a:pPr algn="ctr" fontAlgn="b"/>
                      <a:r>
                        <a:rPr lang="de-AT" sz="1800" u="none" strike="noStrike">
                          <a:effectLst/>
                        </a:rPr>
                        <a:t>5</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l" fontAlgn="b"/>
                      <a:r>
                        <a:rPr lang="de-AT" sz="1800" u="none" strike="noStrike">
                          <a:effectLst/>
                        </a:rPr>
                        <a:t>Mieming Mieminger Plateau</a:t>
                      </a:r>
                      <a:endParaRPr lang="de-AT" sz="1800" b="0" i="0" u="none" strike="noStrike">
                        <a:effectLst/>
                        <a:latin typeface="Calibri" panose="020F0502020204030204" pitchFamily="34" charset="0"/>
                      </a:endParaRPr>
                    </a:p>
                  </a:txBody>
                  <a:tcPr marL="7989" marR="7989" marT="7989" marB="0" anchor="ctr"/>
                </a:tc>
                <a:tc>
                  <a:txBody>
                    <a:bodyPr/>
                    <a:lstStyle/>
                    <a:p>
                      <a:pPr algn="ctr" fontAlgn="b"/>
                      <a:r>
                        <a:rPr lang="de-AT" sz="1800" u="none" strike="noStrike">
                          <a:effectLst/>
                        </a:rPr>
                        <a:t>548</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1001</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854749192"/>
                  </a:ext>
                </a:extLst>
              </a:tr>
              <a:tr h="574160">
                <a:tc>
                  <a:txBody>
                    <a:bodyPr/>
                    <a:lstStyle/>
                    <a:p>
                      <a:pPr algn="ctr" fontAlgn="b"/>
                      <a:r>
                        <a:rPr lang="de-AT" sz="1800" u="none" strike="noStrike">
                          <a:effectLst/>
                        </a:rPr>
                        <a:t>4</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l" fontAlgn="b"/>
                      <a:r>
                        <a:rPr lang="de-AT" sz="1800" u="none" strike="noStrike">
                          <a:effectLst/>
                        </a:rPr>
                        <a:t>GC Seefeld-Wildmoos</a:t>
                      </a:r>
                      <a:endParaRPr lang="de-AT" sz="1800" b="0" i="0" u="none" strike="noStrike">
                        <a:effectLst/>
                        <a:latin typeface="Calibri" panose="020F0502020204030204" pitchFamily="34" charset="0"/>
                      </a:endParaRPr>
                    </a:p>
                  </a:txBody>
                  <a:tcPr marL="7989" marR="7989" marT="7989" marB="0" anchor="ctr"/>
                </a:tc>
                <a:tc>
                  <a:txBody>
                    <a:bodyPr/>
                    <a:lstStyle/>
                    <a:p>
                      <a:pPr algn="ctr" fontAlgn="b"/>
                      <a:r>
                        <a:rPr lang="de-AT" sz="1800" u="none" strike="noStrike">
                          <a:effectLst/>
                        </a:rPr>
                        <a:t>554</a:t>
                      </a:r>
                      <a:endParaRPr lang="de-AT" sz="1800" b="1" i="0" u="none" strike="noStrike">
                        <a:solidFill>
                          <a:srgbClr val="0070C0"/>
                        </a:solidFill>
                        <a:effectLst/>
                        <a:latin typeface="Calibri" panose="020F0502020204030204" pitchFamily="34" charset="0"/>
                      </a:endParaRPr>
                    </a:p>
                  </a:txBody>
                  <a:tcPr marL="7989" marR="7989" marT="7989" marB="0" anchor="ctr"/>
                </a:tc>
                <a:tc>
                  <a:txBody>
                    <a:bodyPr/>
                    <a:lstStyle/>
                    <a:p>
                      <a:pPr algn="ctr" fontAlgn="b"/>
                      <a:r>
                        <a:rPr lang="de-AT" sz="1800" u="none" strike="noStrike" dirty="0">
                          <a:effectLst/>
                        </a:rPr>
                        <a:t>1024</a:t>
                      </a:r>
                      <a:endParaRPr lang="de-AT" sz="1800" b="0" i="0" u="none" strike="noStrike" dirty="0">
                        <a:effectLst/>
                        <a:latin typeface="Calibri" panose="020F0502020204030204" pitchFamily="34" charset="0"/>
                      </a:endParaRPr>
                    </a:p>
                  </a:txBody>
                  <a:tcPr marL="7989" marR="7989" marT="7989" marB="0" anchor="ctr"/>
                </a:tc>
                <a:extLst>
                  <a:ext uri="{0D108BD9-81ED-4DB2-BD59-A6C34878D82A}">
                    <a16:rowId xmlns:a16="http://schemas.microsoft.com/office/drawing/2014/main" val="198848623"/>
                  </a:ext>
                </a:extLst>
              </a:tr>
            </a:tbl>
          </a:graphicData>
        </a:graphic>
      </p:graphicFrame>
    </p:spTree>
    <p:extLst>
      <p:ext uri="{BB962C8B-B14F-4D97-AF65-F5344CB8AC3E}">
        <p14:creationId xmlns:p14="http://schemas.microsoft.com/office/powerpoint/2010/main" val="2516103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3F0C2E-9D79-6378-0AB4-37E237B43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feld 3">
            <a:extLst>
              <a:ext uri="{FF2B5EF4-FFF2-40B4-BE49-F238E27FC236}">
                <a16:creationId xmlns:a16="http://schemas.microsoft.com/office/drawing/2014/main" id="{6F8BCDEF-779C-0934-7828-30458E37018E}"/>
              </a:ext>
            </a:extLst>
          </p:cNvPr>
          <p:cNvSpPr txBox="1"/>
          <p:nvPr/>
        </p:nvSpPr>
        <p:spPr>
          <a:xfrm>
            <a:off x="1115616" y="32772"/>
            <a:ext cx="7274748" cy="1569660"/>
          </a:xfrm>
          <a:prstGeom prst="rect">
            <a:avLst/>
          </a:prstGeom>
          <a:noFill/>
        </p:spPr>
        <p:txBody>
          <a:bodyPr wrap="none" rtlCol="0">
            <a:spAutoFit/>
          </a:bodyPr>
          <a:lstStyle/>
          <a:p>
            <a:pPr algn="ctr"/>
            <a:r>
              <a:rPr lang="de-AT" sz="3200" b="1" dirty="0">
                <a:solidFill>
                  <a:srgbClr val="0033CC"/>
                </a:solidFill>
              </a:rPr>
              <a:t>Mannschaftswertungen WOESR 2022 </a:t>
            </a:r>
          </a:p>
          <a:p>
            <a:pPr algn="ctr"/>
            <a:r>
              <a:rPr lang="de-AT" sz="3200" b="1" dirty="0">
                <a:solidFill>
                  <a:srgbClr val="0033CC"/>
                </a:solidFill>
              </a:rPr>
              <a:t>Netto 3. Rang</a:t>
            </a:r>
          </a:p>
          <a:p>
            <a:pPr algn="ctr"/>
            <a:r>
              <a:rPr lang="de-AT" sz="3200" b="1" dirty="0">
                <a:solidFill>
                  <a:srgbClr val="0033CC"/>
                </a:solidFill>
              </a:rPr>
              <a:t>Golfclub Zugspitze Tirol </a:t>
            </a:r>
          </a:p>
        </p:txBody>
      </p:sp>
    </p:spTree>
    <p:extLst>
      <p:ext uri="{BB962C8B-B14F-4D97-AF65-F5344CB8AC3E}">
        <p14:creationId xmlns:p14="http://schemas.microsoft.com/office/powerpoint/2010/main" val="3392156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9446239-2A7C-5412-A650-56386AEC55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feld 3">
            <a:extLst>
              <a:ext uri="{FF2B5EF4-FFF2-40B4-BE49-F238E27FC236}">
                <a16:creationId xmlns:a16="http://schemas.microsoft.com/office/drawing/2014/main" id="{B81C03A3-74BA-F8B9-424F-DF95CB783337}"/>
              </a:ext>
            </a:extLst>
          </p:cNvPr>
          <p:cNvSpPr txBox="1"/>
          <p:nvPr/>
        </p:nvSpPr>
        <p:spPr>
          <a:xfrm>
            <a:off x="1187624" y="-24578"/>
            <a:ext cx="7274748" cy="1569660"/>
          </a:xfrm>
          <a:prstGeom prst="rect">
            <a:avLst/>
          </a:prstGeom>
          <a:noFill/>
        </p:spPr>
        <p:txBody>
          <a:bodyPr wrap="none" rtlCol="0">
            <a:spAutoFit/>
          </a:bodyPr>
          <a:lstStyle/>
          <a:p>
            <a:pPr algn="ctr"/>
            <a:r>
              <a:rPr lang="de-AT" sz="3200" b="1" dirty="0">
                <a:solidFill>
                  <a:srgbClr val="0033CC"/>
                </a:solidFill>
              </a:rPr>
              <a:t>Mannschaftswertungen WOESR 2022 </a:t>
            </a:r>
          </a:p>
          <a:p>
            <a:pPr algn="ctr"/>
            <a:r>
              <a:rPr lang="de-AT" sz="3200" b="1" dirty="0">
                <a:solidFill>
                  <a:srgbClr val="0033CC"/>
                </a:solidFill>
              </a:rPr>
              <a:t>Netto 2. Rang </a:t>
            </a:r>
          </a:p>
          <a:p>
            <a:pPr algn="ctr"/>
            <a:r>
              <a:rPr lang="de-AT" sz="3200" b="1" dirty="0">
                <a:solidFill>
                  <a:srgbClr val="0033CC"/>
                </a:solidFill>
              </a:rPr>
              <a:t>Golfclub </a:t>
            </a:r>
            <a:r>
              <a:rPr lang="de-AT" sz="3200" b="1" dirty="0" err="1">
                <a:solidFill>
                  <a:srgbClr val="0033CC"/>
                </a:solidFill>
              </a:rPr>
              <a:t>Mieminger</a:t>
            </a:r>
            <a:r>
              <a:rPr lang="de-AT" sz="3200" b="1" dirty="0">
                <a:solidFill>
                  <a:srgbClr val="0033CC"/>
                </a:solidFill>
              </a:rPr>
              <a:t> Plateau </a:t>
            </a:r>
          </a:p>
        </p:txBody>
      </p:sp>
    </p:spTree>
    <p:extLst>
      <p:ext uri="{BB962C8B-B14F-4D97-AF65-F5344CB8AC3E}">
        <p14:creationId xmlns:p14="http://schemas.microsoft.com/office/powerpoint/2010/main" val="3111836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A9A2CAA-6BFA-9C76-7C03-CA4FCD0579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feld 3">
            <a:extLst>
              <a:ext uri="{FF2B5EF4-FFF2-40B4-BE49-F238E27FC236}">
                <a16:creationId xmlns:a16="http://schemas.microsoft.com/office/drawing/2014/main" id="{25358631-2347-FED6-DF1E-EE5A09A2B845}"/>
              </a:ext>
            </a:extLst>
          </p:cNvPr>
          <p:cNvSpPr txBox="1"/>
          <p:nvPr/>
        </p:nvSpPr>
        <p:spPr>
          <a:xfrm>
            <a:off x="586775" y="-13382"/>
            <a:ext cx="7970452" cy="1569660"/>
          </a:xfrm>
          <a:prstGeom prst="rect">
            <a:avLst/>
          </a:prstGeom>
          <a:noFill/>
        </p:spPr>
        <p:txBody>
          <a:bodyPr wrap="none" rtlCol="0">
            <a:spAutoFit/>
          </a:bodyPr>
          <a:lstStyle/>
          <a:p>
            <a:pPr algn="ctr"/>
            <a:r>
              <a:rPr lang="de-AT" sz="3200" b="1" dirty="0">
                <a:solidFill>
                  <a:srgbClr val="000000"/>
                </a:solidFill>
              </a:rPr>
              <a:t>Mannschaftswertungen WOESR 2022 </a:t>
            </a:r>
          </a:p>
          <a:p>
            <a:pPr algn="ctr"/>
            <a:r>
              <a:rPr lang="de-AT" sz="3200" b="1" dirty="0">
                <a:solidFill>
                  <a:srgbClr val="000000"/>
                </a:solidFill>
              </a:rPr>
              <a:t>Netto 1. Rang</a:t>
            </a:r>
          </a:p>
          <a:p>
            <a:pPr algn="ctr"/>
            <a:r>
              <a:rPr lang="de-AT" sz="3200" b="1" dirty="0">
                <a:solidFill>
                  <a:srgbClr val="000000"/>
                </a:solidFill>
              </a:rPr>
              <a:t>GC Kaiserwinkl Golf Kössen-Lärchenhof </a:t>
            </a:r>
          </a:p>
        </p:txBody>
      </p:sp>
    </p:spTree>
    <p:extLst>
      <p:ext uri="{BB962C8B-B14F-4D97-AF65-F5344CB8AC3E}">
        <p14:creationId xmlns:p14="http://schemas.microsoft.com/office/powerpoint/2010/main" val="2075104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915816" y="2060848"/>
            <a:ext cx="2304256" cy="4608512"/>
          </a:xfrm>
          <a:prstGeom prst="rect">
            <a:avLst/>
          </a:prstGeom>
        </p:spPr>
      </p:pic>
      <p:sp>
        <p:nvSpPr>
          <p:cNvPr id="7" name="Titel 6"/>
          <p:cNvSpPr>
            <a:spLocks noGrp="1"/>
          </p:cNvSpPr>
          <p:nvPr>
            <p:ph type="ctrTitle"/>
          </p:nvPr>
        </p:nvSpPr>
        <p:spPr>
          <a:xfrm>
            <a:off x="539552" y="628619"/>
            <a:ext cx="6768752" cy="1144197"/>
          </a:xfrm>
        </p:spPr>
        <p:txBody>
          <a:bodyPr>
            <a:normAutofit fontScale="90000"/>
          </a:bodyPr>
          <a:lstStyle/>
          <a:p>
            <a:pPr algn="ctr"/>
            <a:r>
              <a:rPr lang="de-DE" sz="3600" b="1" dirty="0"/>
              <a:t>Mannschaftwertungen 2022</a:t>
            </a:r>
            <a:br>
              <a:rPr lang="de-DE" sz="3600" b="1" dirty="0"/>
            </a:br>
            <a:r>
              <a:rPr lang="de-DE" sz="3600" b="1" dirty="0"/>
              <a:t>Brutto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23528" y="642918"/>
            <a:ext cx="8072494" cy="4357718"/>
          </a:xfrm>
        </p:spPr>
        <p:txBody>
          <a:bodyPr anchor="t">
            <a:normAutofit fontScale="90000"/>
          </a:bodyPr>
          <a:lstStyle/>
          <a:p>
            <a:pPr algn="ctr" eaLnBrk="1" fontAlgn="auto" hangingPunct="1">
              <a:spcBef>
                <a:spcPct val="50000"/>
              </a:spcBef>
              <a:spcAft>
                <a:spcPts val="0"/>
              </a:spcAft>
              <a:defRPr/>
            </a:pPr>
            <a:br>
              <a:rPr lang="de-DE" sz="3600" dirty="0">
                <a:solidFill>
                  <a:schemeClr val="bg1"/>
                </a:solidFill>
                <a:effectLst/>
                <a:latin typeface="Georgia Ref" pitchFamily="18" charset="0"/>
              </a:rPr>
            </a:br>
            <a:br>
              <a:rPr lang="de-DE" sz="3600" dirty="0">
                <a:solidFill>
                  <a:schemeClr val="bg1"/>
                </a:solidFill>
                <a:effectLst/>
                <a:latin typeface="Georgia Ref" pitchFamily="18" charset="0"/>
              </a:rPr>
            </a:br>
            <a:br>
              <a:rPr lang="de-DE" sz="3600" dirty="0">
                <a:solidFill>
                  <a:schemeClr val="bg1"/>
                </a:solidFill>
                <a:effectLst/>
                <a:latin typeface="Georgia Ref" pitchFamily="18" charset="0"/>
              </a:rPr>
            </a:br>
            <a:br>
              <a:rPr lang="de-DE" sz="3600" dirty="0">
                <a:solidFill>
                  <a:schemeClr val="bg1"/>
                </a:solidFill>
                <a:effectLst/>
                <a:latin typeface="Georgia Ref" pitchFamily="18" charset="0"/>
              </a:rPr>
            </a:br>
            <a:r>
              <a:rPr lang="de-DE" dirty="0">
                <a:solidFill>
                  <a:srgbClr val="358053"/>
                </a:solidFill>
                <a:effectLst>
                  <a:outerShdw blurRad="38100" dist="38100" dir="2700000" algn="tl">
                    <a:srgbClr val="000000">
                      <a:alpha val="43137"/>
                    </a:srgbClr>
                  </a:outerShdw>
                </a:effectLst>
                <a:latin typeface="Georgia Pro Cond Light" panose="020B0604020202020204" pitchFamily="18" charset="0"/>
              </a:rPr>
              <a:t>Preisverteilung</a:t>
            </a:r>
            <a:br>
              <a:rPr lang="de-DE" dirty="0">
                <a:solidFill>
                  <a:srgbClr val="358053"/>
                </a:solidFill>
                <a:effectLst>
                  <a:outerShdw blurRad="38100" dist="38100" dir="2700000" algn="tl">
                    <a:srgbClr val="000000">
                      <a:alpha val="43137"/>
                    </a:srgbClr>
                  </a:outerShdw>
                </a:effectLst>
                <a:latin typeface="Georgia Pro Cond Light" panose="020B0604020202020204" pitchFamily="18" charset="0"/>
              </a:rPr>
            </a:br>
            <a:r>
              <a:rPr lang="de-DE" dirty="0">
                <a:solidFill>
                  <a:srgbClr val="358053"/>
                </a:solidFill>
                <a:effectLst>
                  <a:outerShdw blurRad="38100" dist="38100" dir="2700000" algn="tl">
                    <a:srgbClr val="000000">
                      <a:alpha val="43137"/>
                    </a:srgbClr>
                  </a:outerShdw>
                </a:effectLst>
                <a:latin typeface="Georgia Pro Cond Light" panose="020B0604020202020204" pitchFamily="18" charset="0"/>
              </a:rPr>
              <a:t>Die drei besten Clubnettospieler</a:t>
            </a:r>
            <a:r>
              <a:rPr lang="de-DE" sz="4400" dirty="0">
                <a:solidFill>
                  <a:srgbClr val="358053"/>
                </a:solidFill>
                <a:effectLst>
                  <a:outerShdw blurRad="38100" dist="38100" dir="2700000" algn="tl">
                    <a:srgbClr val="000000">
                      <a:alpha val="43137"/>
                    </a:srgbClr>
                  </a:outerShdw>
                </a:effectLst>
                <a:latin typeface="Georgia Pro Cond Light" panose="020B0604020202020204" pitchFamily="18" charset="0"/>
              </a:rPr>
              <a:t> </a:t>
            </a:r>
            <a:endParaRPr lang="de-DE" sz="4900" dirty="0">
              <a:solidFill>
                <a:srgbClr val="358053"/>
              </a:solidFill>
              <a:effectLst>
                <a:outerShdw blurRad="38100" dist="38100" dir="2700000" algn="tl">
                  <a:srgbClr val="000000">
                    <a:alpha val="43137"/>
                  </a:srgbClr>
                </a:outerShdw>
              </a:effectLst>
              <a:latin typeface="Georgia Pro Cond Light" panose="020B0604020202020204" pitchFamily="18" charset="0"/>
            </a:endParaRPr>
          </a:p>
        </p:txBody>
      </p:sp>
      <p:pic>
        <p:nvPicPr>
          <p:cNvPr id="3" name="Grafik 2" descr="trophy1393.png"/>
          <p:cNvPicPr>
            <a:picLocks noChangeAspect="1"/>
          </p:cNvPicPr>
          <p:nvPr/>
        </p:nvPicPr>
        <p:blipFill>
          <a:blip r:embed="rId2" cstate="print"/>
          <a:stretch>
            <a:fillRect/>
          </a:stretch>
        </p:blipFill>
        <p:spPr>
          <a:xfrm>
            <a:off x="572329" y="571480"/>
            <a:ext cx="1713655"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50082E-D94F-C811-952F-50B41C61FC09}"/>
              </a:ext>
            </a:extLst>
          </p:cNvPr>
          <p:cNvSpPr>
            <a:spLocks noGrp="1"/>
          </p:cNvSpPr>
          <p:nvPr>
            <p:ph type="title"/>
          </p:nvPr>
        </p:nvSpPr>
        <p:spPr>
          <a:xfrm>
            <a:off x="609599" y="609600"/>
            <a:ext cx="6347714" cy="1019200"/>
          </a:xfrm>
        </p:spPr>
        <p:txBody>
          <a:bodyPr>
            <a:normAutofit fontScale="90000"/>
          </a:bodyPr>
          <a:lstStyle/>
          <a:p>
            <a:pPr algn="ctr"/>
            <a:r>
              <a:rPr lang="de-AT" b="1" dirty="0"/>
              <a:t>Mannschaftsauswertungen 2022</a:t>
            </a:r>
            <a:br>
              <a:rPr lang="de-AT" b="1" dirty="0"/>
            </a:br>
            <a:r>
              <a:rPr lang="de-AT" b="1" dirty="0"/>
              <a:t>Netto </a:t>
            </a:r>
            <a:br>
              <a:rPr lang="de-AT" dirty="0"/>
            </a:br>
            <a:br>
              <a:rPr lang="de-AT" dirty="0"/>
            </a:br>
            <a:endParaRPr lang="de-AT" dirty="0"/>
          </a:p>
        </p:txBody>
      </p:sp>
      <p:graphicFrame>
        <p:nvGraphicFramePr>
          <p:cNvPr id="3" name="Tabelle 3">
            <a:extLst>
              <a:ext uri="{FF2B5EF4-FFF2-40B4-BE49-F238E27FC236}">
                <a16:creationId xmlns:a16="http://schemas.microsoft.com/office/drawing/2014/main" id="{45892DB0-E277-469E-89BB-410CBEABBE96}"/>
              </a:ext>
            </a:extLst>
          </p:cNvPr>
          <p:cNvGraphicFramePr>
            <a:graphicFrameLocks noGrp="1"/>
          </p:cNvGraphicFramePr>
          <p:nvPr>
            <p:extLst>
              <p:ext uri="{D42A27DB-BD31-4B8C-83A1-F6EECF244321}">
                <p14:modId xmlns:p14="http://schemas.microsoft.com/office/powerpoint/2010/main" val="1594085713"/>
              </p:ext>
            </p:extLst>
          </p:nvPr>
        </p:nvGraphicFramePr>
        <p:xfrm>
          <a:off x="831128" y="1700808"/>
          <a:ext cx="5904656" cy="4752524"/>
        </p:xfrm>
        <a:graphic>
          <a:graphicData uri="http://schemas.openxmlformats.org/drawingml/2006/table">
            <a:tbl>
              <a:tblPr firstRow="1" bandRow="1">
                <a:tableStyleId>{00A15C55-8517-42AA-B614-E9B94910E393}</a:tableStyleId>
              </a:tblPr>
              <a:tblGrid>
                <a:gridCol w="929642">
                  <a:extLst>
                    <a:ext uri="{9D8B030D-6E8A-4147-A177-3AD203B41FA5}">
                      <a16:colId xmlns:a16="http://schemas.microsoft.com/office/drawing/2014/main" val="4138157070"/>
                    </a:ext>
                  </a:extLst>
                </a:gridCol>
                <a:gridCol w="2510920">
                  <a:extLst>
                    <a:ext uri="{9D8B030D-6E8A-4147-A177-3AD203B41FA5}">
                      <a16:colId xmlns:a16="http://schemas.microsoft.com/office/drawing/2014/main" val="1416461901"/>
                    </a:ext>
                  </a:extLst>
                </a:gridCol>
                <a:gridCol w="987930">
                  <a:extLst>
                    <a:ext uri="{9D8B030D-6E8A-4147-A177-3AD203B41FA5}">
                      <a16:colId xmlns:a16="http://schemas.microsoft.com/office/drawing/2014/main" val="1106558065"/>
                    </a:ext>
                  </a:extLst>
                </a:gridCol>
                <a:gridCol w="1476164">
                  <a:extLst>
                    <a:ext uri="{9D8B030D-6E8A-4147-A177-3AD203B41FA5}">
                      <a16:colId xmlns:a16="http://schemas.microsoft.com/office/drawing/2014/main" val="4254045659"/>
                    </a:ext>
                  </a:extLst>
                </a:gridCol>
              </a:tblGrid>
              <a:tr h="568498">
                <a:tc>
                  <a:txBody>
                    <a:bodyPr/>
                    <a:lstStyle/>
                    <a:p>
                      <a:pPr algn="ctr" fontAlgn="ctr"/>
                      <a:r>
                        <a:rPr lang="de-AT" sz="1600" b="1" i="0" u="none" strike="noStrike" dirty="0">
                          <a:effectLst/>
                          <a:latin typeface="Calibri" panose="020F0502020204030204" pitchFamily="34" charset="0"/>
                        </a:rPr>
                        <a:t>Rang Netto</a:t>
                      </a:r>
                    </a:p>
                  </a:txBody>
                  <a:tcPr marL="9525" marR="9525" marT="9525" marB="0" anchor="ctr"/>
                </a:tc>
                <a:tc>
                  <a:txBody>
                    <a:bodyPr/>
                    <a:lstStyle/>
                    <a:p>
                      <a:pPr algn="ctr" fontAlgn="ctr"/>
                      <a:r>
                        <a:rPr lang="de-AT" sz="1600" b="1" i="0" u="none" strike="noStrike" dirty="0">
                          <a:effectLst/>
                          <a:latin typeface="Calibri" panose="020F0502020204030204" pitchFamily="34" charset="0"/>
                        </a:rPr>
                        <a:t>Name</a:t>
                      </a:r>
                    </a:p>
                  </a:txBody>
                  <a:tcPr marL="9525" marR="9525" marT="9525" marB="0" anchor="ctr"/>
                </a:tc>
                <a:tc>
                  <a:txBody>
                    <a:bodyPr/>
                    <a:lstStyle/>
                    <a:p>
                      <a:pPr algn="ctr" fontAlgn="ctr"/>
                      <a:r>
                        <a:rPr lang="de-AT" sz="1600" b="1" i="0" u="none" strike="noStrike">
                          <a:solidFill>
                            <a:srgbClr val="0070C0"/>
                          </a:solidFill>
                          <a:effectLst/>
                          <a:latin typeface="Calibri" panose="020F0502020204030204" pitchFamily="34" charset="0"/>
                        </a:rPr>
                        <a:t>Top 7 Netto</a:t>
                      </a:r>
                    </a:p>
                  </a:txBody>
                  <a:tcPr marL="9525" marR="9525" marT="9525" marB="0" anchor="ctr"/>
                </a:tc>
                <a:tc>
                  <a:txBody>
                    <a:bodyPr/>
                    <a:lstStyle/>
                    <a:p>
                      <a:pPr algn="ctr" fontAlgn="ctr"/>
                      <a:r>
                        <a:rPr lang="de-AT" sz="1600" b="1" i="0" u="none" strike="noStrike">
                          <a:effectLst/>
                          <a:latin typeface="Calibri" panose="020F0502020204030204" pitchFamily="34" charset="0"/>
                        </a:rPr>
                        <a:t>Alle Netto</a:t>
                      </a:r>
                    </a:p>
                  </a:txBody>
                  <a:tcPr marL="9525" marR="9525" marT="9525" marB="0" anchor="ctr"/>
                </a:tc>
                <a:extLst>
                  <a:ext uri="{0D108BD9-81ED-4DB2-BD59-A6C34878D82A}">
                    <a16:rowId xmlns:a16="http://schemas.microsoft.com/office/drawing/2014/main" val="2903253439"/>
                  </a:ext>
                </a:extLst>
              </a:tr>
              <a:tr h="568498">
                <a:tc>
                  <a:txBody>
                    <a:bodyPr/>
                    <a:lstStyle/>
                    <a:p>
                      <a:pPr algn="ctr" fontAlgn="b"/>
                      <a:r>
                        <a:rPr lang="de-AT" sz="1600" b="1" i="0" u="none" strike="noStrike" dirty="0">
                          <a:solidFill>
                            <a:srgbClr val="0070C0"/>
                          </a:solidFill>
                          <a:effectLst/>
                          <a:latin typeface="Calibri" panose="020F0502020204030204" pitchFamily="34" charset="0"/>
                        </a:rPr>
                        <a:t>21</a:t>
                      </a:r>
                    </a:p>
                  </a:txBody>
                  <a:tcPr marL="9525" marR="9525" marT="9525" marB="0" anchor="ctr"/>
                </a:tc>
                <a:tc>
                  <a:txBody>
                    <a:bodyPr/>
                    <a:lstStyle/>
                    <a:p>
                      <a:pPr algn="l" fontAlgn="b"/>
                      <a:r>
                        <a:rPr lang="de-AT" sz="1600" b="0" i="0" u="none" strike="noStrike" dirty="0">
                          <a:solidFill>
                            <a:srgbClr val="FF0000"/>
                          </a:solidFill>
                          <a:effectLst/>
                          <a:latin typeface="Calibri" panose="020F0502020204030204" pitchFamily="34" charset="0"/>
                        </a:rPr>
                        <a:t>GC Posthotel-Alpengolf Achenkirch</a:t>
                      </a:r>
                    </a:p>
                  </a:txBody>
                  <a:tcPr marL="9525" marR="9525" marT="9525" marB="0" anchor="ctr"/>
                </a:tc>
                <a:tc>
                  <a:txBody>
                    <a:bodyPr/>
                    <a:lstStyle/>
                    <a:p>
                      <a:pPr algn="ctr" fontAlgn="b"/>
                      <a:r>
                        <a:rPr lang="de-AT" sz="1600" b="1" i="0" u="none" strike="noStrike" dirty="0">
                          <a:solidFill>
                            <a:srgbClr val="0070C0"/>
                          </a:solidFill>
                          <a:effectLst/>
                          <a:latin typeface="Calibri" panose="020F0502020204030204" pitchFamily="34" charset="0"/>
                        </a:rPr>
                        <a:t>22</a:t>
                      </a:r>
                    </a:p>
                  </a:txBody>
                  <a:tcPr marL="9525" marR="9525" marT="9525" marB="0" anchor="ctr"/>
                </a:tc>
                <a:tc>
                  <a:txBody>
                    <a:bodyPr/>
                    <a:lstStyle/>
                    <a:p>
                      <a:pPr algn="ctr" fontAlgn="b"/>
                      <a:r>
                        <a:rPr lang="de-AT" sz="1600" b="0" i="0" u="none" strike="noStrike" dirty="0">
                          <a:effectLst/>
                          <a:latin typeface="Calibri" panose="020F0502020204030204" pitchFamily="34" charset="0"/>
                        </a:rPr>
                        <a:t>22</a:t>
                      </a:r>
                    </a:p>
                  </a:txBody>
                  <a:tcPr marL="9525" marR="9525" marT="9525" marB="0" anchor="ctr"/>
                </a:tc>
                <a:extLst>
                  <a:ext uri="{0D108BD9-81ED-4DB2-BD59-A6C34878D82A}">
                    <a16:rowId xmlns:a16="http://schemas.microsoft.com/office/drawing/2014/main" val="3454784022"/>
                  </a:ext>
                </a:extLst>
              </a:tr>
              <a:tr h="354076">
                <a:tc>
                  <a:txBody>
                    <a:bodyPr/>
                    <a:lstStyle/>
                    <a:p>
                      <a:pPr algn="ctr" fontAlgn="b"/>
                      <a:r>
                        <a:rPr lang="de-AT" sz="1600" b="1" i="0" u="none" strike="noStrike">
                          <a:solidFill>
                            <a:srgbClr val="0070C0"/>
                          </a:solidFill>
                          <a:effectLst/>
                          <a:latin typeface="Calibri" panose="020F0502020204030204" pitchFamily="34" charset="0"/>
                        </a:rPr>
                        <a:t>20</a:t>
                      </a:r>
                    </a:p>
                  </a:txBody>
                  <a:tcPr marL="9525" marR="9525" marT="9525" marB="0" anchor="b"/>
                </a:tc>
                <a:tc>
                  <a:txBody>
                    <a:bodyPr/>
                    <a:lstStyle/>
                    <a:p>
                      <a:pPr algn="l" fontAlgn="b"/>
                      <a:r>
                        <a:rPr lang="de-AT" sz="1600" b="0" i="0" u="none" strike="noStrike" dirty="0">
                          <a:solidFill>
                            <a:srgbClr val="FF0000"/>
                          </a:solidFill>
                          <a:effectLst/>
                          <a:latin typeface="Calibri" panose="020F0502020204030204" pitchFamily="34" charset="0"/>
                        </a:rPr>
                        <a:t>Naturpark GC Brand</a:t>
                      </a:r>
                    </a:p>
                  </a:txBody>
                  <a:tcPr marL="9525" marR="9525" marT="9525" marB="0" anchor="b"/>
                </a:tc>
                <a:tc>
                  <a:txBody>
                    <a:bodyPr/>
                    <a:lstStyle/>
                    <a:p>
                      <a:pPr algn="ctr" fontAlgn="b"/>
                      <a:r>
                        <a:rPr lang="de-AT" sz="1600" b="1" i="0" u="none" strike="noStrike">
                          <a:solidFill>
                            <a:srgbClr val="0070C0"/>
                          </a:solidFill>
                          <a:effectLst/>
                          <a:latin typeface="Calibri" panose="020F0502020204030204" pitchFamily="34" charset="0"/>
                        </a:rPr>
                        <a:t>213</a:t>
                      </a:r>
                    </a:p>
                  </a:txBody>
                  <a:tcPr marL="9525" marR="9525" marT="9525" marB="0" anchor="b"/>
                </a:tc>
                <a:tc>
                  <a:txBody>
                    <a:bodyPr/>
                    <a:lstStyle/>
                    <a:p>
                      <a:pPr algn="ctr" fontAlgn="b"/>
                      <a:r>
                        <a:rPr lang="de-AT" sz="1600" b="0" i="0" u="none" strike="noStrike" dirty="0">
                          <a:effectLst/>
                          <a:latin typeface="Calibri" panose="020F0502020204030204" pitchFamily="34" charset="0"/>
                        </a:rPr>
                        <a:t>213</a:t>
                      </a:r>
                    </a:p>
                  </a:txBody>
                  <a:tcPr marL="9525" marR="9525" marT="9525" marB="0" anchor="b"/>
                </a:tc>
                <a:extLst>
                  <a:ext uri="{0D108BD9-81ED-4DB2-BD59-A6C34878D82A}">
                    <a16:rowId xmlns:a16="http://schemas.microsoft.com/office/drawing/2014/main" val="887732844"/>
                  </a:ext>
                </a:extLst>
              </a:tr>
              <a:tr h="354076">
                <a:tc>
                  <a:txBody>
                    <a:bodyPr/>
                    <a:lstStyle/>
                    <a:p>
                      <a:pPr algn="ctr" fontAlgn="b"/>
                      <a:r>
                        <a:rPr lang="de-AT" sz="1600" b="1" i="0" u="none" strike="noStrike">
                          <a:solidFill>
                            <a:srgbClr val="0070C0"/>
                          </a:solidFill>
                          <a:effectLst/>
                          <a:latin typeface="Calibri" panose="020F0502020204030204" pitchFamily="34" charset="0"/>
                        </a:rPr>
                        <a:t>19</a:t>
                      </a:r>
                    </a:p>
                  </a:txBody>
                  <a:tcPr marL="9525" marR="9525" marT="9525" marB="0" anchor="b"/>
                </a:tc>
                <a:tc>
                  <a:txBody>
                    <a:bodyPr/>
                    <a:lstStyle/>
                    <a:p>
                      <a:pPr algn="l" fontAlgn="b"/>
                      <a:r>
                        <a:rPr lang="de-AT" sz="1600" b="0" i="0" u="none" strike="noStrike" dirty="0">
                          <a:solidFill>
                            <a:srgbClr val="FF0000"/>
                          </a:solidFill>
                          <a:effectLst/>
                          <a:latin typeface="Calibri" panose="020F0502020204030204" pitchFamily="34" charset="0"/>
                        </a:rPr>
                        <a:t>GC Seefeld Reith</a:t>
                      </a:r>
                    </a:p>
                  </a:txBody>
                  <a:tcPr marL="9525" marR="9525" marT="9525" marB="0" anchor="b"/>
                </a:tc>
                <a:tc>
                  <a:txBody>
                    <a:bodyPr/>
                    <a:lstStyle/>
                    <a:p>
                      <a:pPr algn="ctr" fontAlgn="b"/>
                      <a:r>
                        <a:rPr lang="de-AT" sz="1600" b="1" i="0" u="none" strike="noStrike">
                          <a:solidFill>
                            <a:srgbClr val="0070C0"/>
                          </a:solidFill>
                          <a:effectLst/>
                          <a:latin typeface="Calibri" panose="020F0502020204030204" pitchFamily="34" charset="0"/>
                        </a:rPr>
                        <a:t>261</a:t>
                      </a:r>
                    </a:p>
                  </a:txBody>
                  <a:tcPr marL="9525" marR="9525" marT="9525" marB="0" anchor="b"/>
                </a:tc>
                <a:tc>
                  <a:txBody>
                    <a:bodyPr/>
                    <a:lstStyle/>
                    <a:p>
                      <a:pPr algn="ctr" fontAlgn="b"/>
                      <a:r>
                        <a:rPr lang="de-AT" sz="1600" b="0" i="0" u="none" strike="noStrike" dirty="0">
                          <a:effectLst/>
                          <a:latin typeface="Calibri" panose="020F0502020204030204" pitchFamily="34" charset="0"/>
                        </a:rPr>
                        <a:t>261</a:t>
                      </a:r>
                    </a:p>
                  </a:txBody>
                  <a:tcPr marL="9525" marR="9525" marT="9525" marB="0" anchor="b"/>
                </a:tc>
                <a:extLst>
                  <a:ext uri="{0D108BD9-81ED-4DB2-BD59-A6C34878D82A}">
                    <a16:rowId xmlns:a16="http://schemas.microsoft.com/office/drawing/2014/main" val="1861188664"/>
                  </a:ext>
                </a:extLst>
              </a:tr>
              <a:tr h="354076">
                <a:tc>
                  <a:txBody>
                    <a:bodyPr/>
                    <a:lstStyle/>
                    <a:p>
                      <a:pPr algn="ctr" fontAlgn="b"/>
                      <a:r>
                        <a:rPr lang="de-AT" sz="1600" b="1" i="0" u="none" strike="noStrike">
                          <a:solidFill>
                            <a:srgbClr val="0070C0"/>
                          </a:solidFill>
                          <a:effectLst/>
                          <a:latin typeface="Calibri" panose="020F0502020204030204" pitchFamily="34" charset="0"/>
                        </a:rPr>
                        <a:t>18</a:t>
                      </a:r>
                    </a:p>
                  </a:txBody>
                  <a:tcPr marL="9525" marR="9525" marT="9525" marB="0" anchor="b"/>
                </a:tc>
                <a:tc>
                  <a:txBody>
                    <a:bodyPr/>
                    <a:lstStyle/>
                    <a:p>
                      <a:pPr algn="l" fontAlgn="b"/>
                      <a:r>
                        <a:rPr lang="de-AT" sz="1600" b="0" i="0" u="none" strike="noStrike" dirty="0">
                          <a:solidFill>
                            <a:srgbClr val="FF0000"/>
                          </a:solidFill>
                          <a:effectLst/>
                          <a:latin typeface="Calibri" panose="020F0502020204030204" pitchFamily="34" charset="0"/>
                        </a:rPr>
                        <a:t>Bludenz-Braz</a:t>
                      </a:r>
                    </a:p>
                  </a:txBody>
                  <a:tcPr marL="9525" marR="9525" marT="9525" marB="0" anchor="b"/>
                </a:tc>
                <a:tc>
                  <a:txBody>
                    <a:bodyPr/>
                    <a:lstStyle/>
                    <a:p>
                      <a:pPr algn="ctr" fontAlgn="b"/>
                      <a:r>
                        <a:rPr lang="de-AT" sz="1600" b="1" i="0" u="none" strike="noStrike">
                          <a:solidFill>
                            <a:srgbClr val="0070C0"/>
                          </a:solidFill>
                          <a:effectLst/>
                          <a:latin typeface="Calibri" panose="020F0502020204030204" pitchFamily="34" charset="0"/>
                        </a:rPr>
                        <a:t>358</a:t>
                      </a:r>
                    </a:p>
                  </a:txBody>
                  <a:tcPr marL="9525" marR="9525" marT="9525" marB="0" anchor="b"/>
                </a:tc>
                <a:tc>
                  <a:txBody>
                    <a:bodyPr/>
                    <a:lstStyle/>
                    <a:p>
                      <a:pPr algn="ctr" fontAlgn="b"/>
                      <a:r>
                        <a:rPr lang="de-AT" sz="1600" b="0" i="0" u="none" strike="noStrike" dirty="0">
                          <a:effectLst/>
                          <a:latin typeface="Calibri" panose="020F0502020204030204" pitchFamily="34" charset="0"/>
                        </a:rPr>
                        <a:t>377</a:t>
                      </a:r>
                    </a:p>
                  </a:txBody>
                  <a:tcPr marL="9525" marR="9525" marT="9525" marB="0" anchor="b"/>
                </a:tc>
                <a:extLst>
                  <a:ext uri="{0D108BD9-81ED-4DB2-BD59-A6C34878D82A}">
                    <a16:rowId xmlns:a16="http://schemas.microsoft.com/office/drawing/2014/main" val="3338209689"/>
                  </a:ext>
                </a:extLst>
              </a:tr>
              <a:tr h="354076">
                <a:tc>
                  <a:txBody>
                    <a:bodyPr/>
                    <a:lstStyle/>
                    <a:p>
                      <a:pPr algn="ctr" fontAlgn="b"/>
                      <a:r>
                        <a:rPr lang="de-AT" sz="1600" b="1" i="0" u="none" strike="noStrike">
                          <a:solidFill>
                            <a:srgbClr val="0070C0"/>
                          </a:solidFill>
                          <a:effectLst/>
                          <a:latin typeface="Calibri" panose="020F0502020204030204" pitchFamily="34" charset="0"/>
                        </a:rPr>
                        <a:t>17</a:t>
                      </a:r>
                    </a:p>
                  </a:txBody>
                  <a:tcPr marL="9525" marR="9525" marT="9525" marB="0" anchor="b"/>
                </a:tc>
                <a:tc>
                  <a:txBody>
                    <a:bodyPr/>
                    <a:lstStyle/>
                    <a:p>
                      <a:pPr algn="l" fontAlgn="b"/>
                      <a:r>
                        <a:rPr lang="de-AT" sz="1600" b="0" i="0" u="none" strike="noStrike">
                          <a:effectLst/>
                          <a:latin typeface="Calibri" panose="020F0502020204030204" pitchFamily="34" charset="0"/>
                        </a:rPr>
                        <a:t>GC Kitzbühel Schwarzsee</a:t>
                      </a:r>
                    </a:p>
                  </a:txBody>
                  <a:tcPr marL="9525" marR="9525" marT="9525" marB="0" anchor="b"/>
                </a:tc>
                <a:tc>
                  <a:txBody>
                    <a:bodyPr/>
                    <a:lstStyle/>
                    <a:p>
                      <a:pPr algn="ctr" fontAlgn="b"/>
                      <a:r>
                        <a:rPr lang="de-AT" sz="1600" b="1" i="0" u="none" strike="noStrike">
                          <a:solidFill>
                            <a:srgbClr val="0070C0"/>
                          </a:solidFill>
                          <a:effectLst/>
                          <a:latin typeface="Calibri" panose="020F0502020204030204" pitchFamily="34" charset="0"/>
                        </a:rPr>
                        <a:t>469</a:t>
                      </a:r>
                    </a:p>
                  </a:txBody>
                  <a:tcPr marL="9525" marR="9525" marT="9525" marB="0" anchor="b"/>
                </a:tc>
                <a:tc>
                  <a:txBody>
                    <a:bodyPr/>
                    <a:lstStyle/>
                    <a:p>
                      <a:pPr algn="ctr" fontAlgn="b"/>
                      <a:r>
                        <a:rPr lang="de-AT" sz="1600" b="0" i="0" u="none" strike="noStrike" dirty="0">
                          <a:effectLst/>
                          <a:latin typeface="Calibri" panose="020F0502020204030204" pitchFamily="34" charset="0"/>
                        </a:rPr>
                        <a:t>495</a:t>
                      </a:r>
                    </a:p>
                  </a:txBody>
                  <a:tcPr marL="9525" marR="9525" marT="9525" marB="0" anchor="b"/>
                </a:tc>
                <a:extLst>
                  <a:ext uri="{0D108BD9-81ED-4DB2-BD59-A6C34878D82A}">
                    <a16:rowId xmlns:a16="http://schemas.microsoft.com/office/drawing/2014/main" val="3667887521"/>
                  </a:ext>
                </a:extLst>
              </a:tr>
              <a:tr h="354076">
                <a:tc>
                  <a:txBody>
                    <a:bodyPr/>
                    <a:lstStyle/>
                    <a:p>
                      <a:pPr algn="ctr" fontAlgn="b"/>
                      <a:r>
                        <a:rPr lang="de-AT" sz="1600" b="1" i="0" u="none" strike="noStrike">
                          <a:solidFill>
                            <a:srgbClr val="0070C0"/>
                          </a:solidFill>
                          <a:effectLst/>
                          <a:latin typeface="Calibri" panose="020F0502020204030204" pitchFamily="34" charset="0"/>
                        </a:rPr>
                        <a:t>16</a:t>
                      </a:r>
                    </a:p>
                  </a:txBody>
                  <a:tcPr marL="9525" marR="9525" marT="9525" marB="0" anchor="b"/>
                </a:tc>
                <a:tc>
                  <a:txBody>
                    <a:bodyPr/>
                    <a:lstStyle/>
                    <a:p>
                      <a:pPr algn="l" fontAlgn="b"/>
                      <a:r>
                        <a:rPr lang="de-AT" sz="1600" b="0" i="0" u="none" strike="noStrike">
                          <a:effectLst/>
                          <a:latin typeface="Calibri" panose="020F0502020204030204" pitchFamily="34" charset="0"/>
                        </a:rPr>
                        <a:t>GC Kitzbühel</a:t>
                      </a:r>
                    </a:p>
                  </a:txBody>
                  <a:tcPr marL="9525" marR="9525" marT="9525" marB="0" anchor="b"/>
                </a:tc>
                <a:tc>
                  <a:txBody>
                    <a:bodyPr/>
                    <a:lstStyle/>
                    <a:p>
                      <a:pPr algn="ctr" fontAlgn="b"/>
                      <a:r>
                        <a:rPr lang="de-AT" sz="1600" b="1" i="0" u="none" strike="noStrike">
                          <a:solidFill>
                            <a:srgbClr val="0070C0"/>
                          </a:solidFill>
                          <a:effectLst/>
                          <a:latin typeface="Calibri" panose="020F0502020204030204" pitchFamily="34" charset="0"/>
                        </a:rPr>
                        <a:t>603</a:t>
                      </a:r>
                    </a:p>
                  </a:txBody>
                  <a:tcPr marL="9525" marR="9525" marT="9525" marB="0" anchor="b"/>
                </a:tc>
                <a:tc>
                  <a:txBody>
                    <a:bodyPr/>
                    <a:lstStyle/>
                    <a:p>
                      <a:pPr algn="ctr" fontAlgn="b"/>
                      <a:r>
                        <a:rPr lang="de-AT" sz="1600" b="0" i="0" u="none" strike="noStrike" dirty="0">
                          <a:effectLst/>
                          <a:latin typeface="Calibri" panose="020F0502020204030204" pitchFamily="34" charset="0"/>
                        </a:rPr>
                        <a:t>806</a:t>
                      </a:r>
                    </a:p>
                  </a:txBody>
                  <a:tcPr marL="9525" marR="9525" marT="9525" marB="0" anchor="b"/>
                </a:tc>
                <a:extLst>
                  <a:ext uri="{0D108BD9-81ED-4DB2-BD59-A6C34878D82A}">
                    <a16:rowId xmlns:a16="http://schemas.microsoft.com/office/drawing/2014/main" val="2306780936"/>
                  </a:ext>
                </a:extLst>
              </a:tr>
              <a:tr h="568498">
                <a:tc>
                  <a:txBody>
                    <a:bodyPr/>
                    <a:lstStyle/>
                    <a:p>
                      <a:pPr algn="ctr" fontAlgn="b"/>
                      <a:r>
                        <a:rPr lang="de-AT" sz="1600" b="1" i="0" u="none" strike="noStrike" dirty="0">
                          <a:solidFill>
                            <a:srgbClr val="0070C0"/>
                          </a:solidFill>
                          <a:effectLst/>
                          <a:latin typeface="Calibri" panose="020F0502020204030204" pitchFamily="34" charset="0"/>
                        </a:rPr>
                        <a:t>15</a:t>
                      </a:r>
                    </a:p>
                  </a:txBody>
                  <a:tcPr marL="9525" marR="9525" marT="9525" marB="0" anchor="ctr"/>
                </a:tc>
                <a:tc>
                  <a:txBody>
                    <a:bodyPr/>
                    <a:lstStyle/>
                    <a:p>
                      <a:pPr algn="l" fontAlgn="b"/>
                      <a:r>
                        <a:rPr lang="de-AT" sz="1600" b="0" i="0" u="none" strike="noStrike" dirty="0">
                          <a:effectLst/>
                          <a:latin typeface="Calibri" panose="020F0502020204030204" pitchFamily="34" charset="0"/>
                        </a:rPr>
                        <a:t>GC ESR Zell am See-Kaprun-Saalbach-Hinterglemm</a:t>
                      </a:r>
                    </a:p>
                  </a:txBody>
                  <a:tcPr marL="9525" marR="9525" marT="9525" marB="0" anchor="ctr"/>
                </a:tc>
                <a:tc>
                  <a:txBody>
                    <a:bodyPr/>
                    <a:lstStyle/>
                    <a:p>
                      <a:pPr algn="ctr" fontAlgn="b"/>
                      <a:r>
                        <a:rPr lang="de-AT" sz="1600" b="1" i="0" u="none" strike="noStrike" dirty="0">
                          <a:solidFill>
                            <a:srgbClr val="0070C0"/>
                          </a:solidFill>
                          <a:effectLst/>
                          <a:latin typeface="Calibri" panose="020F0502020204030204" pitchFamily="34" charset="0"/>
                        </a:rPr>
                        <a:t>729</a:t>
                      </a:r>
                    </a:p>
                  </a:txBody>
                  <a:tcPr marL="9525" marR="9525" marT="9525" marB="0" anchor="ctr"/>
                </a:tc>
                <a:tc>
                  <a:txBody>
                    <a:bodyPr/>
                    <a:lstStyle/>
                    <a:p>
                      <a:pPr algn="ctr" fontAlgn="b"/>
                      <a:r>
                        <a:rPr lang="de-AT" sz="1600" b="0" i="0" u="none" strike="noStrike" dirty="0">
                          <a:effectLst/>
                          <a:latin typeface="Calibri" panose="020F0502020204030204" pitchFamily="34" charset="0"/>
                        </a:rPr>
                        <a:t>887</a:t>
                      </a:r>
                    </a:p>
                  </a:txBody>
                  <a:tcPr marL="9525" marR="9525" marT="9525" marB="0" anchor="ctr"/>
                </a:tc>
                <a:extLst>
                  <a:ext uri="{0D108BD9-81ED-4DB2-BD59-A6C34878D82A}">
                    <a16:rowId xmlns:a16="http://schemas.microsoft.com/office/drawing/2014/main" val="1919098256"/>
                  </a:ext>
                </a:extLst>
              </a:tr>
              <a:tr h="568498">
                <a:tc>
                  <a:txBody>
                    <a:bodyPr/>
                    <a:lstStyle/>
                    <a:p>
                      <a:pPr algn="ctr" fontAlgn="b"/>
                      <a:r>
                        <a:rPr lang="de-AT" sz="1600" b="1" i="0" u="none" strike="noStrike" dirty="0">
                          <a:solidFill>
                            <a:srgbClr val="0070C0"/>
                          </a:solidFill>
                          <a:effectLst/>
                          <a:latin typeface="Calibri" panose="020F0502020204030204" pitchFamily="34" charset="0"/>
                        </a:rPr>
                        <a:t>14</a:t>
                      </a:r>
                    </a:p>
                  </a:txBody>
                  <a:tcPr marL="9525" marR="9525" marT="9525" marB="0" anchor="ctr"/>
                </a:tc>
                <a:tc>
                  <a:txBody>
                    <a:bodyPr/>
                    <a:lstStyle/>
                    <a:p>
                      <a:pPr algn="l" fontAlgn="b"/>
                      <a:r>
                        <a:rPr lang="de-AT" sz="1600" b="0" i="0" u="none" strike="noStrike" dirty="0">
                          <a:effectLst/>
                          <a:latin typeface="Calibri" panose="020F0502020204030204" pitchFamily="34" charset="0"/>
                        </a:rPr>
                        <a:t>Golf &amp; </a:t>
                      </a:r>
                      <a:r>
                        <a:rPr lang="de-AT" sz="1600" b="0" i="0" u="none" strike="noStrike" dirty="0" err="1">
                          <a:effectLst/>
                          <a:latin typeface="Calibri" panose="020F0502020204030204" pitchFamily="34" charset="0"/>
                        </a:rPr>
                        <a:t>Countryclub</a:t>
                      </a:r>
                      <a:r>
                        <a:rPr lang="de-AT" sz="1600" b="0" i="0" u="none" strike="noStrike" dirty="0">
                          <a:effectLst/>
                          <a:latin typeface="Calibri" panose="020F0502020204030204" pitchFamily="34" charset="0"/>
                        </a:rPr>
                        <a:t> Lärchenhof</a:t>
                      </a:r>
                    </a:p>
                  </a:txBody>
                  <a:tcPr marL="9525" marR="9525" marT="9525" marB="0" anchor="ctr"/>
                </a:tc>
                <a:tc>
                  <a:txBody>
                    <a:bodyPr/>
                    <a:lstStyle/>
                    <a:p>
                      <a:pPr algn="ctr" fontAlgn="b"/>
                      <a:r>
                        <a:rPr lang="de-AT" sz="1600" b="1" i="0" u="none" strike="noStrike" dirty="0">
                          <a:solidFill>
                            <a:srgbClr val="0070C0"/>
                          </a:solidFill>
                          <a:effectLst/>
                          <a:latin typeface="Calibri" panose="020F0502020204030204" pitchFamily="34" charset="0"/>
                        </a:rPr>
                        <a:t>764</a:t>
                      </a:r>
                    </a:p>
                  </a:txBody>
                  <a:tcPr marL="9525" marR="9525" marT="9525" marB="0" anchor="ctr"/>
                </a:tc>
                <a:tc>
                  <a:txBody>
                    <a:bodyPr/>
                    <a:lstStyle/>
                    <a:p>
                      <a:pPr algn="ctr" fontAlgn="b"/>
                      <a:r>
                        <a:rPr lang="de-AT" sz="1600" b="0" i="0" u="none" strike="noStrike" dirty="0">
                          <a:effectLst/>
                          <a:latin typeface="Calibri" panose="020F0502020204030204" pitchFamily="34" charset="0"/>
                        </a:rPr>
                        <a:t>803</a:t>
                      </a:r>
                    </a:p>
                  </a:txBody>
                  <a:tcPr marL="9525" marR="9525" marT="9525" marB="0" anchor="ctr"/>
                </a:tc>
                <a:extLst>
                  <a:ext uri="{0D108BD9-81ED-4DB2-BD59-A6C34878D82A}">
                    <a16:rowId xmlns:a16="http://schemas.microsoft.com/office/drawing/2014/main" val="2918267450"/>
                  </a:ext>
                </a:extLst>
              </a:tr>
              <a:tr h="354076">
                <a:tc>
                  <a:txBody>
                    <a:bodyPr/>
                    <a:lstStyle/>
                    <a:p>
                      <a:pPr algn="ctr" fontAlgn="b"/>
                      <a:r>
                        <a:rPr lang="de-AT" sz="1600" b="1" i="0" u="none" strike="noStrike">
                          <a:solidFill>
                            <a:srgbClr val="0070C0"/>
                          </a:solidFill>
                          <a:effectLst/>
                          <a:latin typeface="Calibri" panose="020F0502020204030204" pitchFamily="34" charset="0"/>
                        </a:rPr>
                        <a:t>13</a:t>
                      </a:r>
                    </a:p>
                  </a:txBody>
                  <a:tcPr marL="9525" marR="9525" marT="9525" marB="0" anchor="b"/>
                </a:tc>
                <a:tc>
                  <a:txBody>
                    <a:bodyPr/>
                    <a:lstStyle/>
                    <a:p>
                      <a:pPr algn="l" fontAlgn="b"/>
                      <a:r>
                        <a:rPr lang="de-AT" sz="1600" b="0" i="0" u="none" strike="noStrike">
                          <a:effectLst/>
                          <a:latin typeface="Calibri" panose="020F0502020204030204" pitchFamily="34" charset="0"/>
                        </a:rPr>
                        <a:t>GC Urslautal</a:t>
                      </a:r>
                    </a:p>
                  </a:txBody>
                  <a:tcPr marL="9525" marR="9525" marT="9525" marB="0" anchor="b"/>
                </a:tc>
                <a:tc>
                  <a:txBody>
                    <a:bodyPr/>
                    <a:lstStyle/>
                    <a:p>
                      <a:pPr algn="ctr" fontAlgn="b"/>
                      <a:r>
                        <a:rPr lang="de-AT" sz="1600" b="1" i="0" u="none" strike="noStrike">
                          <a:solidFill>
                            <a:srgbClr val="0070C0"/>
                          </a:solidFill>
                          <a:effectLst/>
                          <a:latin typeface="Calibri" panose="020F0502020204030204" pitchFamily="34" charset="0"/>
                        </a:rPr>
                        <a:t>789</a:t>
                      </a:r>
                    </a:p>
                  </a:txBody>
                  <a:tcPr marL="9525" marR="9525" marT="9525" marB="0" anchor="b"/>
                </a:tc>
                <a:tc>
                  <a:txBody>
                    <a:bodyPr/>
                    <a:lstStyle/>
                    <a:p>
                      <a:pPr algn="ctr" fontAlgn="b"/>
                      <a:r>
                        <a:rPr lang="de-AT" sz="1600" b="0" i="0" u="none" strike="noStrike" dirty="0">
                          <a:effectLst/>
                          <a:latin typeface="Calibri" panose="020F0502020204030204" pitchFamily="34" charset="0"/>
                        </a:rPr>
                        <a:t>900</a:t>
                      </a:r>
                    </a:p>
                  </a:txBody>
                  <a:tcPr marL="9525" marR="9525" marT="9525" marB="0" anchor="b"/>
                </a:tc>
                <a:extLst>
                  <a:ext uri="{0D108BD9-81ED-4DB2-BD59-A6C34878D82A}">
                    <a16:rowId xmlns:a16="http://schemas.microsoft.com/office/drawing/2014/main" val="1010965677"/>
                  </a:ext>
                </a:extLst>
              </a:tr>
              <a:tr h="354076">
                <a:tc>
                  <a:txBody>
                    <a:bodyPr/>
                    <a:lstStyle/>
                    <a:p>
                      <a:pPr algn="ctr" fontAlgn="b"/>
                      <a:r>
                        <a:rPr lang="de-AT" sz="1600" b="1" i="0" u="none" strike="noStrike">
                          <a:solidFill>
                            <a:srgbClr val="0070C0"/>
                          </a:solidFill>
                          <a:effectLst/>
                          <a:latin typeface="Calibri" panose="020F0502020204030204" pitchFamily="34" charset="0"/>
                        </a:rPr>
                        <a:t>12</a:t>
                      </a:r>
                    </a:p>
                  </a:txBody>
                  <a:tcPr marL="9525" marR="9525" marT="9525" marB="0" anchor="b"/>
                </a:tc>
                <a:tc>
                  <a:txBody>
                    <a:bodyPr/>
                    <a:lstStyle/>
                    <a:p>
                      <a:pPr algn="l" fontAlgn="b"/>
                      <a:r>
                        <a:rPr lang="de-AT" sz="1600" b="0" i="0" u="none" strike="noStrike" dirty="0">
                          <a:effectLst/>
                          <a:latin typeface="Calibri" panose="020F0502020204030204" pitchFamily="34" charset="0"/>
                        </a:rPr>
                        <a:t>GC Zillertal </a:t>
                      </a:r>
                      <a:r>
                        <a:rPr lang="de-AT" sz="1600" b="0" i="0" u="none" strike="noStrike" dirty="0" err="1">
                          <a:effectLst/>
                          <a:latin typeface="Calibri" panose="020F0502020204030204" pitchFamily="34" charset="0"/>
                        </a:rPr>
                        <a:t>Uderns</a:t>
                      </a:r>
                      <a:endParaRPr lang="de-AT" sz="1600" b="0" i="0" u="none" strike="noStrike" dirty="0">
                        <a:effectLst/>
                        <a:latin typeface="Calibri" panose="020F0502020204030204" pitchFamily="34" charset="0"/>
                      </a:endParaRPr>
                    </a:p>
                  </a:txBody>
                  <a:tcPr marL="9525" marR="9525" marT="9525" marB="0" anchor="b"/>
                </a:tc>
                <a:tc>
                  <a:txBody>
                    <a:bodyPr/>
                    <a:lstStyle/>
                    <a:p>
                      <a:pPr algn="ctr" fontAlgn="b"/>
                      <a:r>
                        <a:rPr lang="de-AT" sz="1600" b="1" i="0" u="none" strike="noStrike">
                          <a:solidFill>
                            <a:srgbClr val="0070C0"/>
                          </a:solidFill>
                          <a:effectLst/>
                          <a:latin typeface="Calibri" panose="020F0502020204030204" pitchFamily="34" charset="0"/>
                        </a:rPr>
                        <a:t>790</a:t>
                      </a:r>
                    </a:p>
                  </a:txBody>
                  <a:tcPr marL="9525" marR="9525" marT="9525" marB="0" anchor="b"/>
                </a:tc>
                <a:tc>
                  <a:txBody>
                    <a:bodyPr/>
                    <a:lstStyle/>
                    <a:p>
                      <a:pPr algn="ctr" fontAlgn="b"/>
                      <a:r>
                        <a:rPr lang="de-AT" sz="1600" b="0" i="0" u="none" strike="noStrike" dirty="0">
                          <a:effectLst/>
                          <a:latin typeface="Calibri" panose="020F0502020204030204" pitchFamily="34" charset="0"/>
                        </a:rPr>
                        <a:t>1126</a:t>
                      </a:r>
                    </a:p>
                  </a:txBody>
                  <a:tcPr marL="9525" marR="9525" marT="9525" marB="0" anchor="b"/>
                </a:tc>
                <a:extLst>
                  <a:ext uri="{0D108BD9-81ED-4DB2-BD59-A6C34878D82A}">
                    <a16:rowId xmlns:a16="http://schemas.microsoft.com/office/drawing/2014/main" val="3607184501"/>
                  </a:ext>
                </a:extLst>
              </a:tr>
            </a:tbl>
          </a:graphicData>
        </a:graphic>
      </p:graphicFrame>
    </p:spTree>
    <p:extLst>
      <p:ext uri="{BB962C8B-B14F-4D97-AF65-F5344CB8AC3E}">
        <p14:creationId xmlns:p14="http://schemas.microsoft.com/office/powerpoint/2010/main" val="2286991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2201E-DDA3-4D94-83A0-BEAD9D71482A}"/>
              </a:ext>
            </a:extLst>
          </p:cNvPr>
          <p:cNvSpPr>
            <a:spLocks noGrp="1"/>
          </p:cNvSpPr>
          <p:nvPr>
            <p:ph type="title"/>
          </p:nvPr>
        </p:nvSpPr>
        <p:spPr>
          <a:xfrm>
            <a:off x="609599" y="609600"/>
            <a:ext cx="6347714" cy="1163216"/>
          </a:xfrm>
        </p:spPr>
        <p:txBody>
          <a:bodyPr>
            <a:normAutofit fontScale="90000"/>
          </a:bodyPr>
          <a:lstStyle/>
          <a:p>
            <a:pPr algn="ctr"/>
            <a:r>
              <a:rPr lang="de-AT" b="1" dirty="0"/>
              <a:t>Mannschaftsauswertungen 2022</a:t>
            </a:r>
            <a:br>
              <a:rPr lang="de-AT" b="1" dirty="0"/>
            </a:br>
            <a:r>
              <a:rPr lang="de-AT" b="1" dirty="0"/>
              <a:t>Netto</a:t>
            </a:r>
            <a:endParaRPr lang="de-AT" dirty="0"/>
          </a:p>
        </p:txBody>
      </p:sp>
      <p:graphicFrame>
        <p:nvGraphicFramePr>
          <p:cNvPr id="3" name="Tabelle 3">
            <a:extLst>
              <a:ext uri="{FF2B5EF4-FFF2-40B4-BE49-F238E27FC236}">
                <a16:creationId xmlns:a16="http://schemas.microsoft.com/office/drawing/2014/main" id="{DC1DDC13-DA39-A9F8-822E-4F6780547426}"/>
              </a:ext>
            </a:extLst>
          </p:cNvPr>
          <p:cNvGraphicFramePr>
            <a:graphicFrameLocks noGrp="1"/>
          </p:cNvGraphicFramePr>
          <p:nvPr>
            <p:extLst>
              <p:ext uri="{D42A27DB-BD31-4B8C-83A1-F6EECF244321}">
                <p14:modId xmlns:p14="http://schemas.microsoft.com/office/powerpoint/2010/main" val="1320696617"/>
              </p:ext>
            </p:extLst>
          </p:nvPr>
        </p:nvGraphicFramePr>
        <p:xfrm>
          <a:off x="609599" y="1772816"/>
          <a:ext cx="6122641" cy="4779531"/>
        </p:xfrm>
        <a:graphic>
          <a:graphicData uri="http://schemas.openxmlformats.org/drawingml/2006/table">
            <a:tbl>
              <a:tblPr firstRow="1" bandRow="1">
                <a:tableStyleId>{00A15C55-8517-42AA-B614-E9B94910E393}</a:tableStyleId>
              </a:tblPr>
              <a:tblGrid>
                <a:gridCol w="852839">
                  <a:extLst>
                    <a:ext uri="{9D8B030D-6E8A-4147-A177-3AD203B41FA5}">
                      <a16:colId xmlns:a16="http://schemas.microsoft.com/office/drawing/2014/main" val="2317126462"/>
                    </a:ext>
                  </a:extLst>
                </a:gridCol>
                <a:gridCol w="3017739">
                  <a:extLst>
                    <a:ext uri="{9D8B030D-6E8A-4147-A177-3AD203B41FA5}">
                      <a16:colId xmlns:a16="http://schemas.microsoft.com/office/drawing/2014/main" val="130174293"/>
                    </a:ext>
                  </a:extLst>
                </a:gridCol>
                <a:gridCol w="1115252">
                  <a:extLst>
                    <a:ext uri="{9D8B030D-6E8A-4147-A177-3AD203B41FA5}">
                      <a16:colId xmlns:a16="http://schemas.microsoft.com/office/drawing/2014/main" val="1174844759"/>
                    </a:ext>
                  </a:extLst>
                </a:gridCol>
                <a:gridCol w="1136811">
                  <a:extLst>
                    <a:ext uri="{9D8B030D-6E8A-4147-A177-3AD203B41FA5}">
                      <a16:colId xmlns:a16="http://schemas.microsoft.com/office/drawing/2014/main" val="2931811354"/>
                    </a:ext>
                  </a:extLst>
                </a:gridCol>
              </a:tblGrid>
              <a:tr h="531059">
                <a:tc>
                  <a:txBody>
                    <a:bodyPr/>
                    <a:lstStyle/>
                    <a:p>
                      <a:pPr algn="ctr" fontAlgn="ctr"/>
                      <a:r>
                        <a:rPr lang="de-AT" sz="1600" b="1" i="0" u="none" strike="noStrike" dirty="0">
                          <a:effectLst/>
                          <a:latin typeface="Calibri" panose="020F0502020204030204" pitchFamily="34" charset="0"/>
                        </a:rPr>
                        <a:t>Rang Netto</a:t>
                      </a:r>
                    </a:p>
                  </a:txBody>
                  <a:tcPr marL="9525" marR="9525" marT="9525" marB="0" anchor="ctr"/>
                </a:tc>
                <a:tc>
                  <a:txBody>
                    <a:bodyPr/>
                    <a:lstStyle/>
                    <a:p>
                      <a:pPr algn="ctr" fontAlgn="ctr"/>
                      <a:r>
                        <a:rPr lang="de-AT" sz="1600" b="1" i="0" u="none" strike="noStrike">
                          <a:effectLst/>
                          <a:latin typeface="Calibri" panose="020F0502020204030204" pitchFamily="34" charset="0"/>
                        </a:rPr>
                        <a:t>Name</a:t>
                      </a:r>
                    </a:p>
                  </a:txBody>
                  <a:tcPr marL="9525" marR="9525" marT="9525" marB="0" anchor="ctr"/>
                </a:tc>
                <a:tc>
                  <a:txBody>
                    <a:bodyPr/>
                    <a:lstStyle/>
                    <a:p>
                      <a:pPr algn="ctr" fontAlgn="ctr"/>
                      <a:r>
                        <a:rPr lang="de-AT" sz="1600" b="1" i="0" u="none" strike="noStrike">
                          <a:solidFill>
                            <a:srgbClr val="0070C0"/>
                          </a:solidFill>
                          <a:effectLst/>
                          <a:latin typeface="Calibri" panose="020F0502020204030204" pitchFamily="34" charset="0"/>
                        </a:rPr>
                        <a:t>Top 7 Netto</a:t>
                      </a:r>
                    </a:p>
                  </a:txBody>
                  <a:tcPr marL="9525" marR="9525" marT="9525" marB="0" anchor="ctr"/>
                </a:tc>
                <a:tc>
                  <a:txBody>
                    <a:bodyPr/>
                    <a:lstStyle/>
                    <a:p>
                      <a:pPr algn="ctr" fontAlgn="ctr"/>
                      <a:r>
                        <a:rPr lang="de-AT" sz="1600" b="1" i="0" u="none" strike="noStrike">
                          <a:effectLst/>
                          <a:latin typeface="Calibri" panose="020F0502020204030204" pitchFamily="34" charset="0"/>
                        </a:rPr>
                        <a:t>Alle Netto</a:t>
                      </a:r>
                    </a:p>
                  </a:txBody>
                  <a:tcPr marL="9525" marR="9525" marT="9525" marB="0" anchor="ctr"/>
                </a:tc>
                <a:extLst>
                  <a:ext uri="{0D108BD9-81ED-4DB2-BD59-A6C34878D82A}">
                    <a16:rowId xmlns:a16="http://schemas.microsoft.com/office/drawing/2014/main" val="2367278377"/>
                  </a:ext>
                </a:extLst>
              </a:tr>
              <a:tr h="531059">
                <a:tc>
                  <a:txBody>
                    <a:bodyPr/>
                    <a:lstStyle/>
                    <a:p>
                      <a:pPr algn="ctr" fontAlgn="b"/>
                      <a:r>
                        <a:rPr lang="de-AT" sz="1600" b="1" i="0" u="none" strike="noStrike" dirty="0">
                          <a:solidFill>
                            <a:srgbClr val="0070C0"/>
                          </a:solidFill>
                          <a:effectLst/>
                          <a:latin typeface="Calibri" panose="020F0502020204030204" pitchFamily="34" charset="0"/>
                        </a:rPr>
                        <a:t>11</a:t>
                      </a:r>
                    </a:p>
                  </a:txBody>
                  <a:tcPr marL="9525" marR="9525" marT="9525" marB="0" anchor="ctr"/>
                </a:tc>
                <a:tc>
                  <a:txBody>
                    <a:bodyPr/>
                    <a:lstStyle/>
                    <a:p>
                      <a:pPr algn="l" fontAlgn="b"/>
                      <a:r>
                        <a:rPr lang="de-AT" sz="1600" b="0" i="0" u="none" strike="noStrike" dirty="0">
                          <a:effectLst/>
                          <a:latin typeface="Calibri" panose="020F0502020204030204" pitchFamily="34" charset="0"/>
                        </a:rPr>
                        <a:t>GC Innsbruck-Igls</a:t>
                      </a:r>
                    </a:p>
                  </a:txBody>
                  <a:tcPr marL="9525" marR="9525" marT="9525" marB="0" anchor="ctr"/>
                </a:tc>
                <a:tc>
                  <a:txBody>
                    <a:bodyPr/>
                    <a:lstStyle/>
                    <a:p>
                      <a:pPr algn="ctr" fontAlgn="b"/>
                      <a:r>
                        <a:rPr lang="de-AT" sz="1600" b="1" i="0" u="none" strike="noStrike" dirty="0">
                          <a:solidFill>
                            <a:srgbClr val="0070C0"/>
                          </a:solidFill>
                          <a:effectLst/>
                          <a:latin typeface="Calibri" panose="020F0502020204030204" pitchFamily="34" charset="0"/>
                        </a:rPr>
                        <a:t>830</a:t>
                      </a:r>
                    </a:p>
                  </a:txBody>
                  <a:tcPr marL="9525" marR="9525" marT="9525" marB="0" anchor="ctr"/>
                </a:tc>
                <a:tc>
                  <a:txBody>
                    <a:bodyPr/>
                    <a:lstStyle/>
                    <a:p>
                      <a:pPr algn="ctr" fontAlgn="b"/>
                      <a:r>
                        <a:rPr lang="de-AT" sz="1600" b="0" i="0" u="none" strike="noStrike" dirty="0">
                          <a:effectLst/>
                          <a:latin typeface="Calibri" panose="020F0502020204030204" pitchFamily="34" charset="0"/>
                        </a:rPr>
                        <a:t>1293</a:t>
                      </a:r>
                    </a:p>
                  </a:txBody>
                  <a:tcPr marL="9525" marR="9525" marT="9525" marB="0" anchor="ctr"/>
                </a:tc>
                <a:extLst>
                  <a:ext uri="{0D108BD9-81ED-4DB2-BD59-A6C34878D82A}">
                    <a16:rowId xmlns:a16="http://schemas.microsoft.com/office/drawing/2014/main" val="3512179314"/>
                  </a:ext>
                </a:extLst>
              </a:tr>
              <a:tr h="531059">
                <a:tc>
                  <a:txBody>
                    <a:bodyPr/>
                    <a:lstStyle/>
                    <a:p>
                      <a:pPr algn="ctr" fontAlgn="b"/>
                      <a:r>
                        <a:rPr lang="de-AT" sz="1600" b="1" i="0" u="none" strike="noStrike">
                          <a:solidFill>
                            <a:srgbClr val="0070C0"/>
                          </a:solidFill>
                          <a:effectLst/>
                          <a:latin typeface="Calibri" panose="020F0502020204030204" pitchFamily="34" charset="0"/>
                        </a:rPr>
                        <a:t>10</a:t>
                      </a:r>
                    </a:p>
                  </a:txBody>
                  <a:tcPr marL="9525" marR="9525" marT="9525" marB="0" anchor="ctr"/>
                </a:tc>
                <a:tc>
                  <a:txBody>
                    <a:bodyPr/>
                    <a:lstStyle/>
                    <a:p>
                      <a:pPr algn="l" fontAlgn="b"/>
                      <a:r>
                        <a:rPr lang="de-AT" sz="1600" b="0" i="0" u="none" strike="noStrike">
                          <a:effectLst/>
                          <a:latin typeface="Calibri" panose="020F0502020204030204" pitchFamily="34" charset="0"/>
                        </a:rPr>
                        <a:t>GC Achensee</a:t>
                      </a:r>
                    </a:p>
                  </a:txBody>
                  <a:tcPr marL="9525" marR="9525" marT="9525" marB="0" anchor="ctr"/>
                </a:tc>
                <a:tc>
                  <a:txBody>
                    <a:bodyPr/>
                    <a:lstStyle/>
                    <a:p>
                      <a:pPr algn="ctr" fontAlgn="b"/>
                      <a:r>
                        <a:rPr lang="de-AT" sz="1600" b="1" i="0" u="none" strike="noStrike">
                          <a:solidFill>
                            <a:srgbClr val="0070C0"/>
                          </a:solidFill>
                          <a:effectLst/>
                          <a:latin typeface="Calibri" panose="020F0502020204030204" pitchFamily="34" charset="0"/>
                        </a:rPr>
                        <a:t>877</a:t>
                      </a:r>
                    </a:p>
                  </a:txBody>
                  <a:tcPr marL="9525" marR="9525" marT="9525" marB="0" anchor="ctr"/>
                </a:tc>
                <a:tc>
                  <a:txBody>
                    <a:bodyPr/>
                    <a:lstStyle/>
                    <a:p>
                      <a:pPr algn="ctr" fontAlgn="b"/>
                      <a:r>
                        <a:rPr lang="de-AT" sz="1600" b="0" i="0" u="none" strike="noStrike" dirty="0">
                          <a:effectLst/>
                          <a:latin typeface="Calibri" panose="020F0502020204030204" pitchFamily="34" charset="0"/>
                        </a:rPr>
                        <a:t>1545</a:t>
                      </a:r>
                    </a:p>
                  </a:txBody>
                  <a:tcPr marL="9525" marR="9525" marT="9525" marB="0" anchor="ctr"/>
                </a:tc>
                <a:extLst>
                  <a:ext uri="{0D108BD9-81ED-4DB2-BD59-A6C34878D82A}">
                    <a16:rowId xmlns:a16="http://schemas.microsoft.com/office/drawing/2014/main" val="1550811774"/>
                  </a:ext>
                </a:extLst>
              </a:tr>
              <a:tr h="531059">
                <a:tc>
                  <a:txBody>
                    <a:bodyPr/>
                    <a:lstStyle/>
                    <a:p>
                      <a:pPr algn="ctr" fontAlgn="b"/>
                      <a:r>
                        <a:rPr lang="de-AT" sz="1600" b="1" i="0" u="none" strike="noStrike">
                          <a:solidFill>
                            <a:srgbClr val="0070C0"/>
                          </a:solidFill>
                          <a:effectLst/>
                          <a:latin typeface="Calibri" panose="020F0502020204030204" pitchFamily="34" charset="0"/>
                        </a:rPr>
                        <a:t>9</a:t>
                      </a:r>
                    </a:p>
                  </a:txBody>
                  <a:tcPr marL="9525" marR="9525" marT="9525" marB="0" anchor="ctr"/>
                </a:tc>
                <a:tc>
                  <a:txBody>
                    <a:bodyPr/>
                    <a:lstStyle/>
                    <a:p>
                      <a:pPr algn="l" fontAlgn="b"/>
                      <a:r>
                        <a:rPr lang="de-AT" sz="1600" b="0" i="0" u="none" strike="noStrike">
                          <a:effectLst/>
                          <a:latin typeface="Calibri" panose="020F0502020204030204" pitchFamily="34" charset="0"/>
                        </a:rPr>
                        <a:t>GC Mittersill</a:t>
                      </a:r>
                    </a:p>
                  </a:txBody>
                  <a:tcPr marL="9525" marR="9525" marT="9525" marB="0" anchor="ctr"/>
                </a:tc>
                <a:tc>
                  <a:txBody>
                    <a:bodyPr/>
                    <a:lstStyle/>
                    <a:p>
                      <a:pPr algn="ctr" fontAlgn="b"/>
                      <a:r>
                        <a:rPr lang="de-AT" sz="1600" b="1" i="0" u="none" strike="noStrike">
                          <a:solidFill>
                            <a:srgbClr val="0070C0"/>
                          </a:solidFill>
                          <a:effectLst/>
                          <a:latin typeface="Calibri" panose="020F0502020204030204" pitchFamily="34" charset="0"/>
                        </a:rPr>
                        <a:t>913</a:t>
                      </a:r>
                    </a:p>
                  </a:txBody>
                  <a:tcPr marL="9525" marR="9525" marT="9525" marB="0" anchor="ctr"/>
                </a:tc>
                <a:tc>
                  <a:txBody>
                    <a:bodyPr/>
                    <a:lstStyle/>
                    <a:p>
                      <a:pPr algn="ctr" fontAlgn="b"/>
                      <a:r>
                        <a:rPr lang="de-AT" sz="1600" b="0" i="0" u="none" strike="noStrike" dirty="0">
                          <a:effectLst/>
                          <a:latin typeface="Calibri" panose="020F0502020204030204" pitchFamily="34" charset="0"/>
                        </a:rPr>
                        <a:t>1445</a:t>
                      </a:r>
                    </a:p>
                  </a:txBody>
                  <a:tcPr marL="9525" marR="9525" marT="9525" marB="0" anchor="ctr"/>
                </a:tc>
                <a:extLst>
                  <a:ext uri="{0D108BD9-81ED-4DB2-BD59-A6C34878D82A}">
                    <a16:rowId xmlns:a16="http://schemas.microsoft.com/office/drawing/2014/main" val="1663733599"/>
                  </a:ext>
                </a:extLst>
              </a:tr>
              <a:tr h="531059">
                <a:tc>
                  <a:txBody>
                    <a:bodyPr/>
                    <a:lstStyle/>
                    <a:p>
                      <a:pPr algn="ctr" fontAlgn="b"/>
                      <a:r>
                        <a:rPr lang="de-AT" sz="1600" b="1" i="0" u="none" strike="noStrike">
                          <a:solidFill>
                            <a:srgbClr val="0070C0"/>
                          </a:solidFill>
                          <a:effectLst/>
                          <a:latin typeface="Calibri" panose="020F0502020204030204" pitchFamily="34" charset="0"/>
                        </a:rPr>
                        <a:t>8</a:t>
                      </a:r>
                    </a:p>
                  </a:txBody>
                  <a:tcPr marL="9525" marR="9525" marT="9525" marB="0" anchor="ctr"/>
                </a:tc>
                <a:tc>
                  <a:txBody>
                    <a:bodyPr/>
                    <a:lstStyle/>
                    <a:p>
                      <a:pPr algn="l" fontAlgn="b"/>
                      <a:r>
                        <a:rPr lang="de-AT" sz="1600" b="0" i="0" u="none" strike="noStrike" dirty="0">
                          <a:effectLst/>
                          <a:latin typeface="Calibri" panose="020F0502020204030204" pitchFamily="34" charset="0"/>
                        </a:rPr>
                        <a:t>GC Wilder Kaiser</a:t>
                      </a:r>
                    </a:p>
                  </a:txBody>
                  <a:tcPr marL="9525" marR="9525" marT="9525" marB="0" anchor="ctr"/>
                </a:tc>
                <a:tc>
                  <a:txBody>
                    <a:bodyPr/>
                    <a:lstStyle/>
                    <a:p>
                      <a:pPr algn="ctr" fontAlgn="b"/>
                      <a:r>
                        <a:rPr lang="de-AT" sz="1600" b="1" i="0" u="none" strike="noStrike">
                          <a:solidFill>
                            <a:srgbClr val="0070C0"/>
                          </a:solidFill>
                          <a:effectLst/>
                          <a:latin typeface="Calibri" panose="020F0502020204030204" pitchFamily="34" charset="0"/>
                        </a:rPr>
                        <a:t>923</a:t>
                      </a:r>
                    </a:p>
                  </a:txBody>
                  <a:tcPr marL="9525" marR="9525" marT="9525" marB="0" anchor="ctr"/>
                </a:tc>
                <a:tc>
                  <a:txBody>
                    <a:bodyPr/>
                    <a:lstStyle/>
                    <a:p>
                      <a:pPr algn="ctr" fontAlgn="b"/>
                      <a:r>
                        <a:rPr lang="de-AT" sz="1600" b="0" i="0" u="none" strike="noStrike" dirty="0">
                          <a:effectLst/>
                          <a:latin typeface="Calibri" panose="020F0502020204030204" pitchFamily="34" charset="0"/>
                        </a:rPr>
                        <a:t>1578</a:t>
                      </a:r>
                    </a:p>
                  </a:txBody>
                  <a:tcPr marL="9525" marR="9525" marT="9525" marB="0" anchor="ctr"/>
                </a:tc>
                <a:extLst>
                  <a:ext uri="{0D108BD9-81ED-4DB2-BD59-A6C34878D82A}">
                    <a16:rowId xmlns:a16="http://schemas.microsoft.com/office/drawing/2014/main" val="920318016"/>
                  </a:ext>
                </a:extLst>
              </a:tr>
              <a:tr h="531059">
                <a:tc>
                  <a:txBody>
                    <a:bodyPr/>
                    <a:lstStyle/>
                    <a:p>
                      <a:pPr algn="ctr" fontAlgn="b"/>
                      <a:r>
                        <a:rPr lang="de-AT" sz="1600" b="1" i="0" u="none" strike="noStrike">
                          <a:solidFill>
                            <a:srgbClr val="0070C0"/>
                          </a:solidFill>
                          <a:effectLst/>
                          <a:latin typeface="Calibri" panose="020F0502020204030204" pitchFamily="34" charset="0"/>
                        </a:rPr>
                        <a:t>7</a:t>
                      </a:r>
                    </a:p>
                  </a:txBody>
                  <a:tcPr marL="9525" marR="9525" marT="9525" marB="0" anchor="ctr"/>
                </a:tc>
                <a:tc>
                  <a:txBody>
                    <a:bodyPr/>
                    <a:lstStyle/>
                    <a:p>
                      <a:pPr algn="l" fontAlgn="b"/>
                      <a:r>
                        <a:rPr lang="de-AT" sz="1600" b="0" i="0" u="none" strike="noStrike">
                          <a:effectLst/>
                          <a:latin typeface="Calibri" panose="020F0502020204030204" pitchFamily="34" charset="0"/>
                        </a:rPr>
                        <a:t>GC Seefeld-Wildmoos</a:t>
                      </a:r>
                    </a:p>
                  </a:txBody>
                  <a:tcPr marL="9525" marR="9525" marT="9525" marB="0" anchor="ctr"/>
                </a:tc>
                <a:tc>
                  <a:txBody>
                    <a:bodyPr/>
                    <a:lstStyle/>
                    <a:p>
                      <a:pPr algn="ctr" fontAlgn="b"/>
                      <a:r>
                        <a:rPr lang="de-AT" sz="1600" b="1" i="0" u="none" strike="noStrike">
                          <a:solidFill>
                            <a:srgbClr val="0070C0"/>
                          </a:solidFill>
                          <a:effectLst/>
                          <a:latin typeface="Calibri" panose="020F0502020204030204" pitchFamily="34" charset="0"/>
                        </a:rPr>
                        <a:t>955</a:t>
                      </a:r>
                    </a:p>
                  </a:txBody>
                  <a:tcPr marL="9525" marR="9525" marT="9525" marB="0" anchor="ctr"/>
                </a:tc>
                <a:tc>
                  <a:txBody>
                    <a:bodyPr/>
                    <a:lstStyle/>
                    <a:p>
                      <a:pPr algn="ctr" fontAlgn="b"/>
                      <a:r>
                        <a:rPr lang="de-AT" sz="1600" b="0" i="0" u="none" strike="noStrike" dirty="0">
                          <a:effectLst/>
                          <a:latin typeface="Calibri" panose="020F0502020204030204" pitchFamily="34" charset="0"/>
                        </a:rPr>
                        <a:t>1848</a:t>
                      </a:r>
                    </a:p>
                  </a:txBody>
                  <a:tcPr marL="9525" marR="9525" marT="9525" marB="0" anchor="ctr"/>
                </a:tc>
                <a:extLst>
                  <a:ext uri="{0D108BD9-81ED-4DB2-BD59-A6C34878D82A}">
                    <a16:rowId xmlns:a16="http://schemas.microsoft.com/office/drawing/2014/main" val="3624714515"/>
                  </a:ext>
                </a:extLst>
              </a:tr>
              <a:tr h="531059">
                <a:tc>
                  <a:txBody>
                    <a:bodyPr/>
                    <a:lstStyle/>
                    <a:p>
                      <a:pPr algn="ctr" fontAlgn="b"/>
                      <a:r>
                        <a:rPr lang="de-AT" sz="1600" b="1" i="0" u="none" strike="noStrike">
                          <a:solidFill>
                            <a:srgbClr val="0070C0"/>
                          </a:solidFill>
                          <a:effectLst/>
                          <a:latin typeface="Calibri" panose="020F0502020204030204" pitchFamily="34" charset="0"/>
                        </a:rPr>
                        <a:t>6</a:t>
                      </a:r>
                    </a:p>
                  </a:txBody>
                  <a:tcPr marL="9525" marR="9525" marT="9525" marB="0" anchor="ctr"/>
                </a:tc>
                <a:tc>
                  <a:txBody>
                    <a:bodyPr/>
                    <a:lstStyle/>
                    <a:p>
                      <a:pPr algn="l" fontAlgn="b"/>
                      <a:r>
                        <a:rPr lang="de-AT" sz="1600" b="0" i="0" u="none" strike="noStrike">
                          <a:effectLst/>
                          <a:latin typeface="Calibri" panose="020F0502020204030204" pitchFamily="34" charset="0"/>
                        </a:rPr>
                        <a:t>GC Walchsee-Moarhof</a:t>
                      </a:r>
                    </a:p>
                  </a:txBody>
                  <a:tcPr marL="9525" marR="9525" marT="9525" marB="0" anchor="ctr"/>
                </a:tc>
                <a:tc>
                  <a:txBody>
                    <a:bodyPr/>
                    <a:lstStyle/>
                    <a:p>
                      <a:pPr algn="ctr" fontAlgn="b"/>
                      <a:r>
                        <a:rPr lang="de-AT" sz="1600" b="1" i="0" u="none" strike="noStrike">
                          <a:solidFill>
                            <a:srgbClr val="0070C0"/>
                          </a:solidFill>
                          <a:effectLst/>
                          <a:latin typeface="Calibri" panose="020F0502020204030204" pitchFamily="34" charset="0"/>
                        </a:rPr>
                        <a:t>958</a:t>
                      </a:r>
                    </a:p>
                  </a:txBody>
                  <a:tcPr marL="9525" marR="9525" marT="9525" marB="0" anchor="ctr"/>
                </a:tc>
                <a:tc>
                  <a:txBody>
                    <a:bodyPr/>
                    <a:lstStyle/>
                    <a:p>
                      <a:pPr algn="ctr" fontAlgn="b"/>
                      <a:r>
                        <a:rPr lang="de-AT" sz="1600" b="0" i="0" u="none" strike="noStrike" dirty="0">
                          <a:effectLst/>
                          <a:latin typeface="Calibri" panose="020F0502020204030204" pitchFamily="34" charset="0"/>
                        </a:rPr>
                        <a:t>1429</a:t>
                      </a:r>
                    </a:p>
                  </a:txBody>
                  <a:tcPr marL="9525" marR="9525" marT="9525" marB="0" anchor="ctr"/>
                </a:tc>
                <a:extLst>
                  <a:ext uri="{0D108BD9-81ED-4DB2-BD59-A6C34878D82A}">
                    <a16:rowId xmlns:a16="http://schemas.microsoft.com/office/drawing/2014/main" val="1032787596"/>
                  </a:ext>
                </a:extLst>
              </a:tr>
              <a:tr h="531059">
                <a:tc>
                  <a:txBody>
                    <a:bodyPr/>
                    <a:lstStyle/>
                    <a:p>
                      <a:pPr algn="ctr" fontAlgn="b"/>
                      <a:r>
                        <a:rPr lang="de-AT" sz="1600" b="1" i="0" u="none" strike="noStrike">
                          <a:solidFill>
                            <a:srgbClr val="0070C0"/>
                          </a:solidFill>
                          <a:effectLst/>
                          <a:latin typeface="Calibri" panose="020F0502020204030204" pitchFamily="34" charset="0"/>
                        </a:rPr>
                        <a:t>5</a:t>
                      </a:r>
                    </a:p>
                  </a:txBody>
                  <a:tcPr marL="9525" marR="9525" marT="9525" marB="0" anchor="ctr"/>
                </a:tc>
                <a:tc>
                  <a:txBody>
                    <a:bodyPr/>
                    <a:lstStyle/>
                    <a:p>
                      <a:pPr algn="l" fontAlgn="b"/>
                      <a:r>
                        <a:rPr lang="de-AT" sz="1600" b="0" i="0" u="none" strike="noStrike">
                          <a:effectLst/>
                          <a:latin typeface="Calibri" panose="020F0502020204030204" pitchFamily="34" charset="0"/>
                        </a:rPr>
                        <a:t>Tiroler Zugspitz Golf</a:t>
                      </a:r>
                    </a:p>
                  </a:txBody>
                  <a:tcPr marL="9525" marR="9525" marT="9525" marB="0" anchor="ctr"/>
                </a:tc>
                <a:tc>
                  <a:txBody>
                    <a:bodyPr/>
                    <a:lstStyle/>
                    <a:p>
                      <a:pPr algn="ctr" fontAlgn="b"/>
                      <a:r>
                        <a:rPr lang="de-AT" sz="1600" b="1" i="0" u="none" strike="noStrike">
                          <a:solidFill>
                            <a:srgbClr val="0070C0"/>
                          </a:solidFill>
                          <a:effectLst/>
                          <a:latin typeface="Calibri" panose="020F0502020204030204" pitchFamily="34" charset="0"/>
                        </a:rPr>
                        <a:t>965</a:t>
                      </a:r>
                    </a:p>
                  </a:txBody>
                  <a:tcPr marL="9525" marR="9525" marT="9525" marB="0" anchor="ctr"/>
                </a:tc>
                <a:tc>
                  <a:txBody>
                    <a:bodyPr/>
                    <a:lstStyle/>
                    <a:p>
                      <a:pPr algn="ctr" fontAlgn="b"/>
                      <a:r>
                        <a:rPr lang="de-AT" sz="1600" b="0" i="0" u="none" strike="noStrike" dirty="0">
                          <a:effectLst/>
                          <a:latin typeface="Calibri" panose="020F0502020204030204" pitchFamily="34" charset="0"/>
                        </a:rPr>
                        <a:t>1697</a:t>
                      </a:r>
                    </a:p>
                  </a:txBody>
                  <a:tcPr marL="9525" marR="9525" marT="9525" marB="0" anchor="ctr"/>
                </a:tc>
                <a:extLst>
                  <a:ext uri="{0D108BD9-81ED-4DB2-BD59-A6C34878D82A}">
                    <a16:rowId xmlns:a16="http://schemas.microsoft.com/office/drawing/2014/main" val="2402870583"/>
                  </a:ext>
                </a:extLst>
              </a:tr>
              <a:tr h="531059">
                <a:tc>
                  <a:txBody>
                    <a:bodyPr/>
                    <a:lstStyle/>
                    <a:p>
                      <a:pPr algn="ctr" fontAlgn="b"/>
                      <a:r>
                        <a:rPr lang="de-AT" sz="1600" b="1" i="0" u="none" strike="noStrike">
                          <a:solidFill>
                            <a:srgbClr val="0070C0"/>
                          </a:solidFill>
                          <a:effectLst/>
                          <a:latin typeface="Calibri" panose="020F0502020204030204" pitchFamily="34" charset="0"/>
                        </a:rPr>
                        <a:t>4</a:t>
                      </a:r>
                    </a:p>
                  </a:txBody>
                  <a:tcPr marL="9525" marR="9525" marT="9525" marB="0" anchor="ctr"/>
                </a:tc>
                <a:tc>
                  <a:txBody>
                    <a:bodyPr/>
                    <a:lstStyle/>
                    <a:p>
                      <a:pPr algn="l" fontAlgn="b"/>
                      <a:r>
                        <a:rPr lang="de-AT" sz="1600" b="0" i="0" u="none" strike="noStrike">
                          <a:effectLst/>
                          <a:latin typeface="Calibri" panose="020F0502020204030204" pitchFamily="34" charset="0"/>
                        </a:rPr>
                        <a:t>GC Eichenheim Kitzbühel-Aurach</a:t>
                      </a:r>
                    </a:p>
                  </a:txBody>
                  <a:tcPr marL="9525" marR="9525" marT="9525" marB="0" anchor="ctr"/>
                </a:tc>
                <a:tc>
                  <a:txBody>
                    <a:bodyPr/>
                    <a:lstStyle/>
                    <a:p>
                      <a:pPr algn="ctr" fontAlgn="b"/>
                      <a:r>
                        <a:rPr lang="de-AT" sz="1600" b="1" i="0" u="none" strike="noStrike">
                          <a:solidFill>
                            <a:srgbClr val="0070C0"/>
                          </a:solidFill>
                          <a:effectLst/>
                          <a:latin typeface="Calibri" panose="020F0502020204030204" pitchFamily="34" charset="0"/>
                        </a:rPr>
                        <a:t>973</a:t>
                      </a:r>
                    </a:p>
                  </a:txBody>
                  <a:tcPr marL="9525" marR="9525" marT="9525" marB="0" anchor="ctr"/>
                </a:tc>
                <a:tc>
                  <a:txBody>
                    <a:bodyPr/>
                    <a:lstStyle/>
                    <a:p>
                      <a:pPr algn="ctr" fontAlgn="b"/>
                      <a:r>
                        <a:rPr lang="de-AT" sz="1600" b="0" i="0" u="none" strike="noStrike" dirty="0">
                          <a:effectLst/>
                          <a:latin typeface="Calibri" panose="020F0502020204030204" pitchFamily="34" charset="0"/>
                        </a:rPr>
                        <a:t>2038</a:t>
                      </a:r>
                    </a:p>
                  </a:txBody>
                  <a:tcPr marL="9525" marR="9525" marT="9525" marB="0" anchor="ctr"/>
                </a:tc>
                <a:extLst>
                  <a:ext uri="{0D108BD9-81ED-4DB2-BD59-A6C34878D82A}">
                    <a16:rowId xmlns:a16="http://schemas.microsoft.com/office/drawing/2014/main" val="1467208726"/>
                  </a:ext>
                </a:extLst>
              </a:tr>
            </a:tbl>
          </a:graphicData>
        </a:graphic>
      </p:graphicFrame>
    </p:spTree>
    <p:extLst>
      <p:ext uri="{BB962C8B-B14F-4D97-AF65-F5344CB8AC3E}">
        <p14:creationId xmlns:p14="http://schemas.microsoft.com/office/powerpoint/2010/main" val="1647863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6A2882D-EFB1-6025-6990-BEE11F0E39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feld 3">
            <a:extLst>
              <a:ext uri="{FF2B5EF4-FFF2-40B4-BE49-F238E27FC236}">
                <a16:creationId xmlns:a16="http://schemas.microsoft.com/office/drawing/2014/main" id="{E5BEED52-17AE-8D5F-1DDC-0E2EB49C57F6}"/>
              </a:ext>
            </a:extLst>
          </p:cNvPr>
          <p:cNvSpPr txBox="1"/>
          <p:nvPr/>
        </p:nvSpPr>
        <p:spPr>
          <a:xfrm>
            <a:off x="26420" y="116632"/>
            <a:ext cx="8054193" cy="1569660"/>
          </a:xfrm>
          <a:prstGeom prst="rect">
            <a:avLst/>
          </a:prstGeom>
          <a:noFill/>
        </p:spPr>
        <p:txBody>
          <a:bodyPr wrap="none" rtlCol="0">
            <a:spAutoFit/>
          </a:bodyPr>
          <a:lstStyle/>
          <a:p>
            <a:pPr algn="ctr"/>
            <a:r>
              <a:rPr lang="de-AT" sz="3200" b="1" dirty="0">
                <a:solidFill>
                  <a:srgbClr val="000000"/>
                </a:solidFill>
              </a:rPr>
              <a:t>Mannschaftswertungen</a:t>
            </a:r>
            <a:r>
              <a:rPr lang="de-AT" sz="3200" dirty="0">
                <a:solidFill>
                  <a:srgbClr val="000000"/>
                </a:solidFill>
              </a:rPr>
              <a:t> </a:t>
            </a:r>
            <a:r>
              <a:rPr lang="de-AT" sz="3200" b="1" dirty="0">
                <a:solidFill>
                  <a:srgbClr val="000000"/>
                </a:solidFill>
              </a:rPr>
              <a:t>WOESR 2022 </a:t>
            </a:r>
          </a:p>
          <a:p>
            <a:pPr algn="ctr"/>
            <a:r>
              <a:rPr lang="de-AT" sz="3200" b="1" dirty="0">
                <a:solidFill>
                  <a:srgbClr val="000000"/>
                </a:solidFill>
              </a:rPr>
              <a:t>Brutto 3. Rang – Netto Sieger  </a:t>
            </a:r>
          </a:p>
          <a:p>
            <a:pPr algn="ctr"/>
            <a:r>
              <a:rPr lang="de-AT" sz="3200" b="1" dirty="0">
                <a:solidFill>
                  <a:srgbClr val="000000"/>
                </a:solidFill>
              </a:rPr>
              <a:t>Golfclub Kitzbüheler Alpen Westendorf </a:t>
            </a:r>
          </a:p>
        </p:txBody>
      </p:sp>
    </p:spTree>
    <p:extLst>
      <p:ext uri="{BB962C8B-B14F-4D97-AF65-F5344CB8AC3E}">
        <p14:creationId xmlns:p14="http://schemas.microsoft.com/office/powerpoint/2010/main" val="550717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50E597-884C-8033-86FF-5F6308F69F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feld 3">
            <a:extLst>
              <a:ext uri="{FF2B5EF4-FFF2-40B4-BE49-F238E27FC236}">
                <a16:creationId xmlns:a16="http://schemas.microsoft.com/office/drawing/2014/main" id="{13FB6212-700D-4218-B848-B8D7F65C05B3}"/>
              </a:ext>
            </a:extLst>
          </p:cNvPr>
          <p:cNvSpPr txBox="1"/>
          <p:nvPr/>
        </p:nvSpPr>
        <p:spPr>
          <a:xfrm>
            <a:off x="431540" y="260648"/>
            <a:ext cx="8280920" cy="1569660"/>
          </a:xfrm>
          <a:prstGeom prst="rect">
            <a:avLst/>
          </a:prstGeom>
          <a:noFill/>
        </p:spPr>
        <p:txBody>
          <a:bodyPr wrap="square" rtlCol="0">
            <a:spAutoFit/>
          </a:bodyPr>
          <a:lstStyle/>
          <a:p>
            <a:pPr algn="ctr"/>
            <a:r>
              <a:rPr lang="de-AT" sz="3200" b="1" dirty="0">
                <a:solidFill>
                  <a:srgbClr val="0033CC"/>
                </a:solidFill>
              </a:rPr>
              <a:t>Mannschaftswertungen WOESR 2022</a:t>
            </a:r>
          </a:p>
          <a:p>
            <a:pPr algn="ctr"/>
            <a:r>
              <a:rPr lang="de-AT" sz="3200" b="1" dirty="0">
                <a:solidFill>
                  <a:srgbClr val="0033CC"/>
                </a:solidFill>
              </a:rPr>
              <a:t>Brutto 2. Rang </a:t>
            </a:r>
          </a:p>
          <a:p>
            <a:pPr algn="ctr"/>
            <a:r>
              <a:rPr lang="de-AT" sz="3200" b="1" dirty="0">
                <a:solidFill>
                  <a:srgbClr val="0033CC"/>
                </a:solidFill>
              </a:rPr>
              <a:t>Golf &amp; </a:t>
            </a:r>
            <a:r>
              <a:rPr lang="de-AT" sz="3200" b="1" dirty="0" err="1">
                <a:solidFill>
                  <a:srgbClr val="0033CC"/>
                </a:solidFill>
              </a:rPr>
              <a:t>Countryclub</a:t>
            </a:r>
            <a:r>
              <a:rPr lang="de-AT" sz="3200" b="1" dirty="0">
                <a:solidFill>
                  <a:srgbClr val="0033CC"/>
                </a:solidFill>
              </a:rPr>
              <a:t> Lärchenhof </a:t>
            </a:r>
          </a:p>
        </p:txBody>
      </p:sp>
    </p:spTree>
    <p:extLst>
      <p:ext uri="{BB962C8B-B14F-4D97-AF65-F5344CB8AC3E}">
        <p14:creationId xmlns:p14="http://schemas.microsoft.com/office/powerpoint/2010/main" val="390784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C2D4E1A-4D01-91F9-DA01-5408CC6004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extfeld 3">
            <a:extLst>
              <a:ext uri="{FF2B5EF4-FFF2-40B4-BE49-F238E27FC236}">
                <a16:creationId xmlns:a16="http://schemas.microsoft.com/office/drawing/2014/main" id="{B86BD814-0EA2-23B2-E868-457FB8AE2A10}"/>
              </a:ext>
            </a:extLst>
          </p:cNvPr>
          <p:cNvSpPr txBox="1"/>
          <p:nvPr/>
        </p:nvSpPr>
        <p:spPr>
          <a:xfrm>
            <a:off x="539552" y="0"/>
            <a:ext cx="8280920" cy="1569660"/>
          </a:xfrm>
          <a:prstGeom prst="rect">
            <a:avLst/>
          </a:prstGeom>
          <a:noFill/>
        </p:spPr>
        <p:txBody>
          <a:bodyPr wrap="square" rtlCol="0">
            <a:spAutoFit/>
          </a:bodyPr>
          <a:lstStyle/>
          <a:p>
            <a:pPr algn="ctr"/>
            <a:r>
              <a:rPr lang="de-AT" sz="3200" b="1" dirty="0">
                <a:solidFill>
                  <a:srgbClr val="0033CC"/>
                </a:solidFill>
              </a:rPr>
              <a:t>Mannschaftswertungen WOESR 2022 </a:t>
            </a:r>
          </a:p>
          <a:p>
            <a:pPr algn="ctr"/>
            <a:r>
              <a:rPr lang="de-AT" sz="3200" b="1" dirty="0">
                <a:solidFill>
                  <a:srgbClr val="0033CC"/>
                </a:solidFill>
              </a:rPr>
              <a:t>Brutto 1. Rang - Sieger</a:t>
            </a:r>
          </a:p>
          <a:p>
            <a:pPr algn="ctr"/>
            <a:r>
              <a:rPr lang="de-AT" sz="3200" b="1" dirty="0">
                <a:solidFill>
                  <a:srgbClr val="0033CC"/>
                </a:solidFill>
              </a:rPr>
              <a:t>Golf Eichenheim Kitzbühel-Aurach</a:t>
            </a:r>
            <a:r>
              <a:rPr lang="de-AT" sz="3200" dirty="0">
                <a:solidFill>
                  <a:srgbClr val="0033CC"/>
                </a:solidFill>
              </a:rPr>
              <a:t> </a:t>
            </a:r>
          </a:p>
        </p:txBody>
      </p:sp>
    </p:spTree>
    <p:extLst>
      <p:ext uri="{BB962C8B-B14F-4D97-AF65-F5344CB8AC3E}">
        <p14:creationId xmlns:p14="http://schemas.microsoft.com/office/powerpoint/2010/main" val="2986680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5496" y="404664"/>
            <a:ext cx="9073008" cy="5786199"/>
          </a:xfrm>
          <a:prstGeom prst="rect">
            <a:avLst/>
          </a:prstGeom>
          <a:noFill/>
        </p:spPr>
        <p:txBody>
          <a:bodyPr wrap="square" rtlCol="0">
            <a:spAutoFit/>
          </a:bodyPr>
          <a:lstStyle/>
          <a:p>
            <a:r>
              <a:rPr lang="de-DE" sz="1600" dirty="0"/>
              <a:t>Wir, Horst, Toni und Peter  bedanken uns für euer Kommen und für das Mitmachen. </a:t>
            </a:r>
          </a:p>
          <a:p>
            <a:r>
              <a:rPr lang="de-DE" sz="1600" dirty="0"/>
              <a:t>Wir danken unseren Senior Captains und den vielen Helfern, die mitgeholfen haben die Rallye abzuwickeln. </a:t>
            </a:r>
          </a:p>
          <a:p>
            <a:endParaRPr lang="de-DE" sz="1600" dirty="0"/>
          </a:p>
          <a:p>
            <a:r>
              <a:rPr lang="de-DE" sz="1600" dirty="0"/>
              <a:t>Wir bedanken uns bei allen Clubs, bei deren Vorständen und  Mitarbeitern in den </a:t>
            </a:r>
          </a:p>
          <a:p>
            <a:r>
              <a:rPr lang="de-DE" sz="1600" dirty="0"/>
              <a:t>Sekretariaten und bei den Greenkeepern. Sie alle haben einen guten Job und die Rallye zu einem Erlebnis für fast 1200 startende Senioren gemacht.</a:t>
            </a:r>
          </a:p>
          <a:p>
            <a:r>
              <a:rPr lang="de-DE" sz="1600" dirty="0"/>
              <a:t>Wir bedanken uns bei den Frauen, für ihr Verständnis und Hilfsbereitschaft. Wir danken allen Sponsoren, die uns mit Preisen unterstützt haben. </a:t>
            </a:r>
          </a:p>
          <a:p>
            <a:endParaRPr lang="de-DE" sz="1600" dirty="0"/>
          </a:p>
          <a:p>
            <a:r>
              <a:rPr lang="de-DE" sz="1600" i="1" dirty="0"/>
              <a:t>Erlaubt mir bitte nun ein paar Worte zu unserem Organisationsteam. Horst hat die WOESR 1999 ins Leben gerufen und nun 23 Jahre aktiv begleitet. Es ist daher die Zeit gekommen, dass sich Horst nach so vielen ehrenamtlichen Jahren zurückzieht und das Zepter an Seppi Eberl übergibt. Horst hat unzählige schöne Stunden mit Euch allen erleben dürfen und wird sein erfolgreiches Golfspiel sicher noch lange fortsetzen. Es gebührt ihm viel Dank für den jahrelangen Einsatz.  </a:t>
            </a:r>
          </a:p>
          <a:p>
            <a:endParaRPr lang="de-DE" sz="1600" i="1" dirty="0"/>
          </a:p>
          <a:p>
            <a:r>
              <a:rPr lang="de-DE" sz="1600" i="1" dirty="0"/>
              <a:t>Euch Allen das Beste, Gesundheit und noch viele viele Jahre genussvolles Golfspiel.</a:t>
            </a:r>
          </a:p>
          <a:p>
            <a:endParaRPr lang="de-DE" sz="1600" dirty="0"/>
          </a:p>
          <a:p>
            <a:r>
              <a:rPr lang="de-DE" sz="1600" dirty="0"/>
              <a:t>Nun wünschen wir, Horst, Toni und Peter,  alles Gute und kommt gut über den Winter, </a:t>
            </a:r>
          </a:p>
          <a:p>
            <a:r>
              <a:rPr lang="de-DE" sz="1600" dirty="0"/>
              <a:t>bleibt gesund und freut Euch mit uns auf die WOESR 2023. </a:t>
            </a:r>
          </a:p>
          <a:p>
            <a:endParaRPr lang="de-DE" sz="1600" dirty="0">
              <a:solidFill>
                <a:srgbClr val="002060"/>
              </a:solidFill>
            </a:endParaRPr>
          </a:p>
          <a:p>
            <a:endParaRPr lang="de-DE" dirty="0">
              <a:solidFill>
                <a:srgbClr val="0070C0"/>
              </a:solidFill>
            </a:endParaRPr>
          </a:p>
        </p:txBody>
      </p:sp>
    </p:spTree>
    <p:extLst>
      <p:ext uri="{BB962C8B-B14F-4D97-AF65-F5344CB8AC3E}">
        <p14:creationId xmlns:p14="http://schemas.microsoft.com/office/powerpoint/2010/main" val="294206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wheel(1)">
                                      <p:cBhvr>
                                        <p:cTn id="7" dur="2500"/>
                                        <p:tgtEl>
                                          <p:spTgt spid="2">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9" end="9"/>
                                            </p:txEl>
                                          </p:spTgt>
                                        </p:tgtEl>
                                        <p:attrNameLst>
                                          <p:attrName>style.visibility</p:attrName>
                                        </p:attrNameLst>
                                      </p:cBhvr>
                                      <p:to>
                                        <p:strVal val="visible"/>
                                      </p:to>
                                    </p:set>
                                    <p:animEffect transition="in" filter="fade">
                                      <p:cBhvr>
                                        <p:cTn id="12" dur="2500"/>
                                        <p:tgtEl>
                                          <p:spTgt spid="2">
                                            <p:txEl>
                                              <p:pRg st="9" end="9"/>
                                            </p:txEl>
                                          </p:spTgt>
                                        </p:tgtEl>
                                      </p:cBhvr>
                                    </p:animEffect>
                                    <p:anim calcmode="lin" valueType="num">
                                      <p:cBhvr>
                                        <p:cTn id="13" dur="2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4" dur="25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2499"/>
                                          </p:stCondLst>
                                        </p:cTn>
                                        <p:tgtEl>
                                          <p:spTgt spid="2">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2499"/>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093A383-64CD-57EF-1C4E-48F94C2F90A2}"/>
              </a:ext>
            </a:extLst>
          </p:cNvPr>
          <p:cNvPicPr>
            <a:picLocks noChangeAspect="1"/>
          </p:cNvPicPr>
          <p:nvPr/>
        </p:nvPicPr>
        <p:blipFill>
          <a:blip r:embed="rId2"/>
          <a:stretch>
            <a:fillRect/>
          </a:stretch>
        </p:blipFill>
        <p:spPr>
          <a:xfrm>
            <a:off x="9745" y="0"/>
            <a:ext cx="9134255" cy="6829303"/>
          </a:xfrm>
          <a:prstGeom prst="rect">
            <a:avLst/>
          </a:prstGeom>
        </p:spPr>
      </p:pic>
    </p:spTree>
    <p:extLst>
      <p:ext uri="{BB962C8B-B14F-4D97-AF65-F5344CB8AC3E}">
        <p14:creationId xmlns:p14="http://schemas.microsoft.com/office/powerpoint/2010/main" val="1634223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Trophy 1393neu.png"/>
          <p:cNvPicPr>
            <a:picLocks noChangeAspect="1"/>
          </p:cNvPicPr>
          <p:nvPr/>
        </p:nvPicPr>
        <p:blipFill>
          <a:blip r:embed="rId2" cstate="print"/>
          <a:stretch>
            <a:fillRect/>
          </a:stretch>
        </p:blipFill>
        <p:spPr>
          <a:xfrm>
            <a:off x="2895211" y="751023"/>
            <a:ext cx="3600400" cy="4802935"/>
          </a:xfrm>
          <a:prstGeom prst="rect">
            <a:avLst/>
          </a:prstGeom>
        </p:spPr>
      </p:pic>
      <p:pic>
        <p:nvPicPr>
          <p:cNvPr id="6" name="Grafik 5">
            <a:extLst>
              <a:ext uri="{FF2B5EF4-FFF2-40B4-BE49-F238E27FC236}">
                <a16:creationId xmlns:a16="http://schemas.microsoft.com/office/drawing/2014/main" id="{3001B924-D5BB-444D-A283-A37310EA9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044" y="1436766"/>
            <a:ext cx="1102041" cy="1080000"/>
          </a:xfrm>
          <a:prstGeom prst="rect">
            <a:avLst/>
          </a:prstGeom>
        </p:spPr>
      </p:pic>
      <p:pic>
        <p:nvPicPr>
          <p:cNvPr id="10" name="Grafik 9">
            <a:extLst>
              <a:ext uri="{FF2B5EF4-FFF2-40B4-BE49-F238E27FC236}">
                <a16:creationId xmlns:a16="http://schemas.microsoft.com/office/drawing/2014/main" id="{A3AB6677-A087-4CF2-BF30-12D8EAA2E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093" y="251235"/>
            <a:ext cx="1080000" cy="108000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CE481F91-5002-47D5-AA99-1B62308980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2038" y="4529115"/>
            <a:ext cx="1301962" cy="678197"/>
          </a:xfrm>
          <a:prstGeom prst="rect">
            <a:avLst/>
          </a:prstGeom>
        </p:spPr>
      </p:pic>
      <p:pic>
        <p:nvPicPr>
          <p:cNvPr id="14" name="Grafik 13">
            <a:extLst>
              <a:ext uri="{FF2B5EF4-FFF2-40B4-BE49-F238E27FC236}">
                <a16:creationId xmlns:a16="http://schemas.microsoft.com/office/drawing/2014/main" id="{162DDF56-5282-4E9C-AC5D-0263370F59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6978" y="222424"/>
            <a:ext cx="1472727" cy="1080000"/>
          </a:xfrm>
          <a:prstGeom prst="rect">
            <a:avLst/>
          </a:prstGeom>
        </p:spPr>
      </p:pic>
      <p:pic>
        <p:nvPicPr>
          <p:cNvPr id="16" name="Grafik 15">
            <a:extLst>
              <a:ext uri="{FF2B5EF4-FFF2-40B4-BE49-F238E27FC236}">
                <a16:creationId xmlns:a16="http://schemas.microsoft.com/office/drawing/2014/main" id="{76654868-71CD-4185-8BFD-251D009AE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9210" y="1437829"/>
            <a:ext cx="769500" cy="1080000"/>
          </a:xfrm>
          <a:prstGeom prst="rect">
            <a:avLst/>
          </a:prstGeom>
        </p:spPr>
      </p:pic>
      <p:pic>
        <p:nvPicPr>
          <p:cNvPr id="18" name="Grafik 17" descr="Ein Bild, das Text, Raum, Spielhaus, ClipArt enthält.&#10;&#10;Automatisch generierte Beschreibung">
            <a:extLst>
              <a:ext uri="{FF2B5EF4-FFF2-40B4-BE49-F238E27FC236}">
                <a16:creationId xmlns:a16="http://schemas.microsoft.com/office/drawing/2014/main" id="{69CCC6E0-3990-4E9A-B07F-B30F3865F1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3132" y="2683509"/>
            <a:ext cx="1456180" cy="1080000"/>
          </a:xfrm>
          <a:prstGeom prst="rect">
            <a:avLst/>
          </a:prstGeom>
        </p:spPr>
      </p:pic>
      <p:pic>
        <p:nvPicPr>
          <p:cNvPr id="20" name="Grafik 19" descr="Ein Bild, das Text enthält.&#10;&#10;Automatisch generierte Beschreibung">
            <a:extLst>
              <a:ext uri="{FF2B5EF4-FFF2-40B4-BE49-F238E27FC236}">
                <a16:creationId xmlns:a16="http://schemas.microsoft.com/office/drawing/2014/main" id="{0D02AA34-09BC-4966-8CFC-A252188916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6048" y="1484784"/>
            <a:ext cx="810000" cy="1080000"/>
          </a:xfrm>
          <a:prstGeom prst="rect">
            <a:avLst/>
          </a:prstGeom>
        </p:spPr>
      </p:pic>
      <p:pic>
        <p:nvPicPr>
          <p:cNvPr id="22" name="Grafik 21">
            <a:extLst>
              <a:ext uri="{FF2B5EF4-FFF2-40B4-BE49-F238E27FC236}">
                <a16:creationId xmlns:a16="http://schemas.microsoft.com/office/drawing/2014/main" id="{5D321CAB-1677-43D4-8583-17C1EC9C06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794" y="5752057"/>
            <a:ext cx="864000" cy="864000"/>
          </a:xfrm>
          <a:prstGeom prst="rect">
            <a:avLst/>
          </a:prstGeom>
        </p:spPr>
      </p:pic>
      <p:pic>
        <p:nvPicPr>
          <p:cNvPr id="26" name="Grafik 25" descr="Ein Bild, das Text, Schild enthält.&#10;&#10;Automatisch generierte Beschreibung">
            <a:extLst>
              <a:ext uri="{FF2B5EF4-FFF2-40B4-BE49-F238E27FC236}">
                <a16:creationId xmlns:a16="http://schemas.microsoft.com/office/drawing/2014/main" id="{0BF65BD0-12EB-4D94-BBC0-9B43526D0F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277" y="211023"/>
            <a:ext cx="1697143" cy="1080000"/>
          </a:xfrm>
          <a:prstGeom prst="rect">
            <a:avLst/>
          </a:prstGeom>
        </p:spPr>
      </p:pic>
      <p:pic>
        <p:nvPicPr>
          <p:cNvPr id="28" name="Grafik 27" descr="Ein Bild, das Text enthält.&#10;&#10;Automatisch generierte Beschreibung">
            <a:extLst>
              <a:ext uri="{FF2B5EF4-FFF2-40B4-BE49-F238E27FC236}">
                <a16:creationId xmlns:a16="http://schemas.microsoft.com/office/drawing/2014/main" id="{5D4E660E-D652-4D1A-A6DB-5A7B987581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7348" y="2889000"/>
            <a:ext cx="1136842" cy="1080000"/>
          </a:xfrm>
          <a:prstGeom prst="rect">
            <a:avLst/>
          </a:prstGeom>
        </p:spPr>
      </p:pic>
      <p:pic>
        <p:nvPicPr>
          <p:cNvPr id="30" name="Grafik 29" descr="Ein Bild, das Text, ClipArt enthält.&#10;&#10;Automatisch generierte Beschreibung">
            <a:extLst>
              <a:ext uri="{FF2B5EF4-FFF2-40B4-BE49-F238E27FC236}">
                <a16:creationId xmlns:a16="http://schemas.microsoft.com/office/drawing/2014/main" id="{3EA52B52-EE9E-44F5-BD23-8F8EB312369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25506" y="4509450"/>
            <a:ext cx="1338843" cy="1080000"/>
          </a:xfrm>
          <a:prstGeom prst="rect">
            <a:avLst/>
          </a:prstGeom>
        </p:spPr>
      </p:pic>
      <p:pic>
        <p:nvPicPr>
          <p:cNvPr id="32" name="Grafik 31" descr="Ein Bild, das Text enthält.&#10;&#10;Automatisch generierte Beschreibung">
            <a:extLst>
              <a:ext uri="{FF2B5EF4-FFF2-40B4-BE49-F238E27FC236}">
                <a16:creationId xmlns:a16="http://schemas.microsoft.com/office/drawing/2014/main" id="{57F551F8-DE2F-4CAE-8746-F6D130A3A6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1936" y="5604839"/>
            <a:ext cx="1867765" cy="1080000"/>
          </a:xfrm>
          <a:prstGeom prst="rect">
            <a:avLst/>
          </a:prstGeom>
        </p:spPr>
      </p:pic>
      <p:pic>
        <p:nvPicPr>
          <p:cNvPr id="34" name="Grafik 33">
            <a:extLst>
              <a:ext uri="{FF2B5EF4-FFF2-40B4-BE49-F238E27FC236}">
                <a16:creationId xmlns:a16="http://schemas.microsoft.com/office/drawing/2014/main" id="{BCD6F0B3-717E-444C-A602-D681FCC527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2584" y="1763572"/>
            <a:ext cx="1737391" cy="1080000"/>
          </a:xfrm>
          <a:prstGeom prst="rect">
            <a:avLst/>
          </a:prstGeom>
        </p:spPr>
      </p:pic>
      <p:pic>
        <p:nvPicPr>
          <p:cNvPr id="36" name="Grafik 35" descr="Ein Bild, das Text, ClipArt enthält.&#10;&#10;Automatisch generierte Beschreibung">
            <a:extLst>
              <a:ext uri="{FF2B5EF4-FFF2-40B4-BE49-F238E27FC236}">
                <a16:creationId xmlns:a16="http://schemas.microsoft.com/office/drawing/2014/main" id="{CA9534E3-BB35-463C-9A3B-C2AF25E6C4E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23204" y="8680"/>
            <a:ext cx="1697142" cy="1080000"/>
          </a:xfrm>
          <a:prstGeom prst="rect">
            <a:avLst/>
          </a:prstGeom>
        </p:spPr>
      </p:pic>
      <p:pic>
        <p:nvPicPr>
          <p:cNvPr id="38" name="Grafik 37">
            <a:extLst>
              <a:ext uri="{FF2B5EF4-FFF2-40B4-BE49-F238E27FC236}">
                <a16:creationId xmlns:a16="http://schemas.microsoft.com/office/drawing/2014/main" id="{2ABB04DD-D11A-4252-97D0-CEEEC912A0B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90702" y="5716115"/>
            <a:ext cx="904397" cy="889324"/>
          </a:xfrm>
          <a:prstGeom prst="rect">
            <a:avLst/>
          </a:prstGeom>
        </p:spPr>
      </p:pic>
      <p:pic>
        <p:nvPicPr>
          <p:cNvPr id="40" name="Grafik 39">
            <a:extLst>
              <a:ext uri="{FF2B5EF4-FFF2-40B4-BE49-F238E27FC236}">
                <a16:creationId xmlns:a16="http://schemas.microsoft.com/office/drawing/2014/main" id="{EC55682E-AF87-4C1B-A154-306BDA6216A8}"/>
              </a:ext>
            </a:extLst>
          </p:cNvPr>
          <p:cNvPicPr>
            <a:picLocks noChangeAspect="1"/>
          </p:cNvPicPr>
          <p:nvPr/>
        </p:nvPicPr>
        <p:blipFill rotWithShape="1">
          <a:blip r:embed="rId18">
            <a:extLst>
              <a:ext uri="{28A0092B-C50C-407E-A947-70E740481C1C}">
                <a14:useLocalDpi xmlns:a14="http://schemas.microsoft.com/office/drawing/2010/main" val="0"/>
              </a:ext>
            </a:extLst>
          </a:blip>
          <a:srcRect t="17655"/>
          <a:stretch/>
        </p:blipFill>
        <p:spPr>
          <a:xfrm>
            <a:off x="8001156" y="5700176"/>
            <a:ext cx="868966" cy="889325"/>
          </a:xfrm>
          <a:prstGeom prst="rect">
            <a:avLst/>
          </a:prstGeom>
        </p:spPr>
      </p:pic>
      <p:pic>
        <p:nvPicPr>
          <p:cNvPr id="42" name="Grafik 41" descr="Ein Bild, das Text enthält.&#10;&#10;Automatisch generierte Beschreibung">
            <a:extLst>
              <a:ext uri="{FF2B5EF4-FFF2-40B4-BE49-F238E27FC236}">
                <a16:creationId xmlns:a16="http://schemas.microsoft.com/office/drawing/2014/main" id="{3725BE30-E9B2-4444-A1C0-7197851DE62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2829" y="3152490"/>
            <a:ext cx="940990" cy="1080000"/>
          </a:xfrm>
          <a:prstGeom prst="rect">
            <a:avLst/>
          </a:prstGeom>
        </p:spPr>
      </p:pic>
      <p:pic>
        <p:nvPicPr>
          <p:cNvPr id="44" name="Grafik 43">
            <a:extLst>
              <a:ext uri="{FF2B5EF4-FFF2-40B4-BE49-F238E27FC236}">
                <a16:creationId xmlns:a16="http://schemas.microsoft.com/office/drawing/2014/main" id="{591B3DD1-3832-43FF-A207-C742B81AA8A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460" y="4509651"/>
            <a:ext cx="1594046" cy="836874"/>
          </a:xfrm>
          <a:prstGeom prst="rect">
            <a:avLst/>
          </a:prstGeom>
        </p:spPr>
      </p:pic>
      <p:pic>
        <p:nvPicPr>
          <p:cNvPr id="46" name="Grafik 45" descr="Ein Bild, das Text, Waffe enthält.&#10;&#10;Automatisch generierte Beschreibung">
            <a:extLst>
              <a:ext uri="{FF2B5EF4-FFF2-40B4-BE49-F238E27FC236}">
                <a16:creationId xmlns:a16="http://schemas.microsoft.com/office/drawing/2014/main" id="{08C244BD-2A7E-47DB-887A-47086EB06EA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6459" y="3377961"/>
            <a:ext cx="1263613" cy="1080000"/>
          </a:xfrm>
          <a:prstGeom prst="rect">
            <a:avLst/>
          </a:prstGeom>
        </p:spPr>
      </p:pic>
      <p:pic>
        <p:nvPicPr>
          <p:cNvPr id="48" name="Grafik 47">
            <a:extLst>
              <a:ext uri="{FF2B5EF4-FFF2-40B4-BE49-F238E27FC236}">
                <a16:creationId xmlns:a16="http://schemas.microsoft.com/office/drawing/2014/main" id="{3739D88C-F332-4221-AD57-4C27123C886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566978" y="4685950"/>
            <a:ext cx="684536" cy="684536"/>
          </a:xfrm>
          <a:prstGeom prst="rect">
            <a:avLst/>
          </a:prstGeom>
        </p:spPr>
      </p:pic>
      <p:pic>
        <p:nvPicPr>
          <p:cNvPr id="50" name="Grafik 49" descr="Ein Bild, das Text enthält.&#10;&#10;Automatisch generierte Beschreibung">
            <a:extLst>
              <a:ext uri="{FF2B5EF4-FFF2-40B4-BE49-F238E27FC236}">
                <a16:creationId xmlns:a16="http://schemas.microsoft.com/office/drawing/2014/main" id="{11CD11BB-A1F7-4FE2-848D-DBC76ED57CC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67993" y="4363229"/>
            <a:ext cx="668436" cy="292441"/>
          </a:xfrm>
          <a:prstGeom prst="rect">
            <a:avLst/>
          </a:prstGeom>
        </p:spPr>
      </p:pic>
      <p:pic>
        <p:nvPicPr>
          <p:cNvPr id="52" name="Grafik 51">
            <a:extLst>
              <a:ext uri="{FF2B5EF4-FFF2-40B4-BE49-F238E27FC236}">
                <a16:creationId xmlns:a16="http://schemas.microsoft.com/office/drawing/2014/main" id="{717C832C-6C7D-450C-8667-88FB517D788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010791" y="6026507"/>
            <a:ext cx="1136842" cy="500210"/>
          </a:xfrm>
          <a:prstGeom prst="rect">
            <a:avLst/>
          </a:prstGeom>
        </p:spPr>
      </p:pic>
      <p:pic>
        <p:nvPicPr>
          <p:cNvPr id="54" name="Grafik 53">
            <a:extLst>
              <a:ext uri="{FF2B5EF4-FFF2-40B4-BE49-F238E27FC236}">
                <a16:creationId xmlns:a16="http://schemas.microsoft.com/office/drawing/2014/main" id="{20ED18C0-5855-43CA-9BBE-C087C5A4F52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648882" y="4390497"/>
            <a:ext cx="566932" cy="566932"/>
          </a:xfrm>
          <a:prstGeom prst="rect">
            <a:avLst/>
          </a:prstGeom>
        </p:spPr>
      </p:pic>
    </p:spTree>
    <p:extLst>
      <p:ext uri="{BB962C8B-B14F-4D97-AF65-F5344CB8AC3E}">
        <p14:creationId xmlns:p14="http://schemas.microsoft.com/office/powerpoint/2010/main" val="1353540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5000" fill="hold"/>
                                        <p:tgtEl>
                                          <p:spTgt spid="42"/>
                                        </p:tgtEl>
                                        <p:attrNameLst>
                                          <p:attrName>ppt_x</p:attrName>
                                        </p:attrNameLst>
                                      </p:cBhvr>
                                      <p:tavLst>
                                        <p:tav tm="0">
                                          <p:val>
                                            <p:strVal val="#ppt_x"/>
                                          </p:val>
                                        </p:tav>
                                        <p:tav tm="100000">
                                          <p:val>
                                            <p:strVal val="#ppt_x"/>
                                          </p:val>
                                        </p:tav>
                                      </p:tavLst>
                                    </p:anim>
                                    <p:anim calcmode="lin" valueType="num">
                                      <p:cBhvr additive="base">
                                        <p:cTn id="15" dur="5000" fill="hold"/>
                                        <p:tgtEl>
                                          <p:spTgt spid="4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0" fill="hold"/>
                                        <p:tgtEl>
                                          <p:spTgt spid="26"/>
                                        </p:tgtEl>
                                        <p:attrNameLst>
                                          <p:attrName>ppt_x</p:attrName>
                                        </p:attrNameLst>
                                      </p:cBhvr>
                                      <p:tavLst>
                                        <p:tav tm="0">
                                          <p:val>
                                            <p:strVal val="#ppt_x"/>
                                          </p:val>
                                        </p:tav>
                                        <p:tav tm="100000">
                                          <p:val>
                                            <p:strVal val="#ppt_x"/>
                                          </p:val>
                                        </p:tav>
                                      </p:tavLst>
                                    </p:anim>
                                    <p:anim calcmode="lin" valueType="num">
                                      <p:cBhvr additive="base">
                                        <p:cTn id="19" dur="50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0" fill="hold"/>
                                        <p:tgtEl>
                                          <p:spTgt spid="36"/>
                                        </p:tgtEl>
                                        <p:attrNameLst>
                                          <p:attrName>ppt_x</p:attrName>
                                        </p:attrNameLst>
                                      </p:cBhvr>
                                      <p:tavLst>
                                        <p:tav tm="0">
                                          <p:val>
                                            <p:strVal val="#ppt_x"/>
                                          </p:val>
                                        </p:tav>
                                        <p:tav tm="100000">
                                          <p:val>
                                            <p:strVal val="#ppt_x"/>
                                          </p:val>
                                        </p:tav>
                                      </p:tavLst>
                                    </p:anim>
                                    <p:anim calcmode="lin" valueType="num">
                                      <p:cBhvr additive="base">
                                        <p:cTn id="23" dur="50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0" fill="hold"/>
                                        <p:tgtEl>
                                          <p:spTgt spid="14"/>
                                        </p:tgtEl>
                                        <p:attrNameLst>
                                          <p:attrName>ppt_x</p:attrName>
                                        </p:attrNameLst>
                                      </p:cBhvr>
                                      <p:tavLst>
                                        <p:tav tm="0">
                                          <p:val>
                                            <p:strVal val="#ppt_x"/>
                                          </p:val>
                                        </p:tav>
                                        <p:tav tm="100000">
                                          <p:val>
                                            <p:strVal val="#ppt_x"/>
                                          </p:val>
                                        </p:tav>
                                      </p:tavLst>
                                    </p:anim>
                                    <p:anim calcmode="lin" valueType="num">
                                      <p:cBhvr additive="base">
                                        <p:cTn id="27" dur="50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0" fill="hold"/>
                                        <p:tgtEl>
                                          <p:spTgt spid="10"/>
                                        </p:tgtEl>
                                        <p:attrNameLst>
                                          <p:attrName>ppt_x</p:attrName>
                                        </p:attrNameLst>
                                      </p:cBhvr>
                                      <p:tavLst>
                                        <p:tav tm="0">
                                          <p:val>
                                            <p:strVal val="#ppt_x"/>
                                          </p:val>
                                        </p:tav>
                                        <p:tav tm="100000">
                                          <p:val>
                                            <p:strVal val="#ppt_x"/>
                                          </p:val>
                                        </p:tav>
                                      </p:tavLst>
                                    </p:anim>
                                    <p:anim calcmode="lin" valueType="num">
                                      <p:cBhvr additive="base">
                                        <p:cTn id="31" dur="50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0" fill="hold"/>
                                        <p:tgtEl>
                                          <p:spTgt spid="6"/>
                                        </p:tgtEl>
                                        <p:attrNameLst>
                                          <p:attrName>ppt_x</p:attrName>
                                        </p:attrNameLst>
                                      </p:cBhvr>
                                      <p:tavLst>
                                        <p:tav tm="0">
                                          <p:val>
                                            <p:strVal val="#ppt_x"/>
                                          </p:val>
                                        </p:tav>
                                        <p:tav tm="100000">
                                          <p:val>
                                            <p:strVal val="#ppt_x"/>
                                          </p:val>
                                        </p:tav>
                                      </p:tavLst>
                                    </p:anim>
                                    <p:anim calcmode="lin" valueType="num">
                                      <p:cBhvr additive="base">
                                        <p:cTn id="35" dur="5000" fill="hold"/>
                                        <p:tgtEl>
                                          <p:spTgt spid="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0" fill="hold"/>
                                        <p:tgtEl>
                                          <p:spTgt spid="18"/>
                                        </p:tgtEl>
                                        <p:attrNameLst>
                                          <p:attrName>ppt_x</p:attrName>
                                        </p:attrNameLst>
                                      </p:cBhvr>
                                      <p:tavLst>
                                        <p:tav tm="0">
                                          <p:val>
                                            <p:strVal val="#ppt_x"/>
                                          </p:val>
                                        </p:tav>
                                        <p:tav tm="100000">
                                          <p:val>
                                            <p:strVal val="#ppt_x"/>
                                          </p:val>
                                        </p:tav>
                                      </p:tavLst>
                                    </p:anim>
                                    <p:anim calcmode="lin" valueType="num">
                                      <p:cBhvr additive="base">
                                        <p:cTn id="39" dur="50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0" fill="hold"/>
                                        <p:tgtEl>
                                          <p:spTgt spid="16"/>
                                        </p:tgtEl>
                                        <p:attrNameLst>
                                          <p:attrName>ppt_x</p:attrName>
                                        </p:attrNameLst>
                                      </p:cBhvr>
                                      <p:tavLst>
                                        <p:tav tm="0">
                                          <p:val>
                                            <p:strVal val="#ppt_x"/>
                                          </p:val>
                                        </p:tav>
                                        <p:tav tm="100000">
                                          <p:val>
                                            <p:strVal val="#ppt_x"/>
                                          </p:val>
                                        </p:tav>
                                      </p:tavLst>
                                    </p:anim>
                                    <p:anim calcmode="lin" valueType="num">
                                      <p:cBhvr additive="base">
                                        <p:cTn id="43" dur="500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0" fill="hold"/>
                                        <p:tgtEl>
                                          <p:spTgt spid="34"/>
                                        </p:tgtEl>
                                        <p:attrNameLst>
                                          <p:attrName>ppt_x</p:attrName>
                                        </p:attrNameLst>
                                      </p:cBhvr>
                                      <p:tavLst>
                                        <p:tav tm="0">
                                          <p:val>
                                            <p:strVal val="#ppt_x"/>
                                          </p:val>
                                        </p:tav>
                                        <p:tav tm="100000">
                                          <p:val>
                                            <p:strVal val="#ppt_x"/>
                                          </p:val>
                                        </p:tav>
                                      </p:tavLst>
                                    </p:anim>
                                    <p:anim calcmode="lin" valueType="num">
                                      <p:cBhvr additive="base">
                                        <p:cTn id="47" dur="5000" fill="hold"/>
                                        <p:tgtEl>
                                          <p:spTgt spid="3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0" fill="hold"/>
                                        <p:tgtEl>
                                          <p:spTgt spid="28"/>
                                        </p:tgtEl>
                                        <p:attrNameLst>
                                          <p:attrName>ppt_x</p:attrName>
                                        </p:attrNameLst>
                                      </p:cBhvr>
                                      <p:tavLst>
                                        <p:tav tm="0">
                                          <p:val>
                                            <p:strVal val="#ppt_x"/>
                                          </p:val>
                                        </p:tav>
                                        <p:tav tm="100000">
                                          <p:val>
                                            <p:strVal val="#ppt_x"/>
                                          </p:val>
                                        </p:tav>
                                      </p:tavLst>
                                    </p:anim>
                                    <p:anim calcmode="lin" valueType="num">
                                      <p:cBhvr additive="base">
                                        <p:cTn id="51" dur="5000" fill="hold"/>
                                        <p:tgtEl>
                                          <p:spTgt spid="2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5000" fill="hold"/>
                                        <p:tgtEl>
                                          <p:spTgt spid="46"/>
                                        </p:tgtEl>
                                        <p:attrNameLst>
                                          <p:attrName>ppt_x</p:attrName>
                                        </p:attrNameLst>
                                      </p:cBhvr>
                                      <p:tavLst>
                                        <p:tav tm="0">
                                          <p:val>
                                            <p:strVal val="#ppt_x"/>
                                          </p:val>
                                        </p:tav>
                                        <p:tav tm="100000">
                                          <p:val>
                                            <p:strVal val="#ppt_x"/>
                                          </p:val>
                                        </p:tav>
                                      </p:tavLst>
                                    </p:anim>
                                    <p:anim calcmode="lin" valueType="num">
                                      <p:cBhvr additive="base">
                                        <p:cTn id="55" dur="5000" fill="hold"/>
                                        <p:tgtEl>
                                          <p:spTgt spid="46"/>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5000" fill="hold"/>
                                        <p:tgtEl>
                                          <p:spTgt spid="44"/>
                                        </p:tgtEl>
                                        <p:attrNameLst>
                                          <p:attrName>ppt_x</p:attrName>
                                        </p:attrNameLst>
                                      </p:cBhvr>
                                      <p:tavLst>
                                        <p:tav tm="0">
                                          <p:val>
                                            <p:strVal val="#ppt_x"/>
                                          </p:val>
                                        </p:tav>
                                        <p:tav tm="100000">
                                          <p:val>
                                            <p:strVal val="#ppt_x"/>
                                          </p:val>
                                        </p:tav>
                                      </p:tavLst>
                                    </p:anim>
                                    <p:anim calcmode="lin" valueType="num">
                                      <p:cBhvr additive="base">
                                        <p:cTn id="59" dur="5000" fill="hold"/>
                                        <p:tgtEl>
                                          <p:spTgt spid="44"/>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5000" fill="hold"/>
                                        <p:tgtEl>
                                          <p:spTgt spid="30"/>
                                        </p:tgtEl>
                                        <p:attrNameLst>
                                          <p:attrName>ppt_x</p:attrName>
                                        </p:attrNameLst>
                                      </p:cBhvr>
                                      <p:tavLst>
                                        <p:tav tm="0">
                                          <p:val>
                                            <p:strVal val="#ppt_x"/>
                                          </p:val>
                                        </p:tav>
                                        <p:tav tm="100000">
                                          <p:val>
                                            <p:strVal val="#ppt_x"/>
                                          </p:val>
                                        </p:tav>
                                      </p:tavLst>
                                    </p:anim>
                                    <p:anim calcmode="lin" valueType="num">
                                      <p:cBhvr additive="base">
                                        <p:cTn id="63" dur="5000" fill="hold"/>
                                        <p:tgtEl>
                                          <p:spTgt spid="30"/>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0" fill="hold"/>
                                        <p:tgtEl>
                                          <p:spTgt spid="38"/>
                                        </p:tgtEl>
                                        <p:attrNameLst>
                                          <p:attrName>ppt_x</p:attrName>
                                        </p:attrNameLst>
                                      </p:cBhvr>
                                      <p:tavLst>
                                        <p:tav tm="0">
                                          <p:val>
                                            <p:strVal val="#ppt_x"/>
                                          </p:val>
                                        </p:tav>
                                        <p:tav tm="100000">
                                          <p:val>
                                            <p:strVal val="#ppt_x"/>
                                          </p:val>
                                        </p:tav>
                                      </p:tavLst>
                                    </p:anim>
                                    <p:anim calcmode="lin" valueType="num">
                                      <p:cBhvr additive="base">
                                        <p:cTn id="67" dur="5000" fill="hold"/>
                                        <p:tgtEl>
                                          <p:spTgt spid="38"/>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5000" fill="hold"/>
                                        <p:tgtEl>
                                          <p:spTgt spid="32"/>
                                        </p:tgtEl>
                                        <p:attrNameLst>
                                          <p:attrName>ppt_x</p:attrName>
                                        </p:attrNameLst>
                                      </p:cBhvr>
                                      <p:tavLst>
                                        <p:tav tm="0">
                                          <p:val>
                                            <p:strVal val="#ppt_x"/>
                                          </p:val>
                                        </p:tav>
                                        <p:tav tm="100000">
                                          <p:val>
                                            <p:strVal val="#ppt_x"/>
                                          </p:val>
                                        </p:tav>
                                      </p:tavLst>
                                    </p:anim>
                                    <p:anim calcmode="lin" valueType="num">
                                      <p:cBhvr additive="base">
                                        <p:cTn id="71" dur="5000" fill="hold"/>
                                        <p:tgtEl>
                                          <p:spTgt spid="32"/>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40"/>
                                        </p:tgtEl>
                                        <p:attrNameLst>
                                          <p:attrName>style.visibility</p:attrName>
                                        </p:attrNameLst>
                                      </p:cBhvr>
                                      <p:to>
                                        <p:strVal val="visible"/>
                                      </p:to>
                                    </p:set>
                                    <p:anim calcmode="lin" valueType="num">
                                      <p:cBhvr additive="base">
                                        <p:cTn id="74" dur="5000" fill="hold"/>
                                        <p:tgtEl>
                                          <p:spTgt spid="40"/>
                                        </p:tgtEl>
                                        <p:attrNameLst>
                                          <p:attrName>ppt_x</p:attrName>
                                        </p:attrNameLst>
                                      </p:cBhvr>
                                      <p:tavLst>
                                        <p:tav tm="0">
                                          <p:val>
                                            <p:strVal val="#ppt_x"/>
                                          </p:val>
                                        </p:tav>
                                        <p:tav tm="100000">
                                          <p:val>
                                            <p:strVal val="#ppt_x"/>
                                          </p:val>
                                        </p:tav>
                                      </p:tavLst>
                                    </p:anim>
                                    <p:anim calcmode="lin" valueType="num">
                                      <p:cBhvr additive="base">
                                        <p:cTn id="75" dur="5000" fill="hold"/>
                                        <p:tgtEl>
                                          <p:spTgt spid="40"/>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0" fill="hold"/>
                                        <p:tgtEl>
                                          <p:spTgt spid="12"/>
                                        </p:tgtEl>
                                        <p:attrNameLst>
                                          <p:attrName>ppt_x</p:attrName>
                                        </p:attrNameLst>
                                      </p:cBhvr>
                                      <p:tavLst>
                                        <p:tav tm="0">
                                          <p:val>
                                            <p:strVal val="#ppt_x"/>
                                          </p:val>
                                        </p:tav>
                                        <p:tav tm="100000">
                                          <p:val>
                                            <p:strVal val="#ppt_x"/>
                                          </p:val>
                                        </p:tav>
                                      </p:tavLst>
                                    </p:anim>
                                    <p:anim calcmode="lin" valueType="num">
                                      <p:cBhvr additive="base">
                                        <p:cTn id="79" dur="5000" fill="hold"/>
                                        <p:tgtEl>
                                          <p:spTgt spid="12"/>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0" fill="hold"/>
                                        <p:tgtEl>
                                          <p:spTgt spid="22"/>
                                        </p:tgtEl>
                                        <p:attrNameLst>
                                          <p:attrName>ppt_x</p:attrName>
                                        </p:attrNameLst>
                                      </p:cBhvr>
                                      <p:tavLst>
                                        <p:tav tm="0">
                                          <p:val>
                                            <p:strVal val="#ppt_x"/>
                                          </p:val>
                                        </p:tav>
                                        <p:tav tm="100000">
                                          <p:val>
                                            <p:strVal val="#ppt_x"/>
                                          </p:val>
                                        </p:tav>
                                      </p:tavLst>
                                    </p:anim>
                                    <p:anim calcmode="lin" valueType="num">
                                      <p:cBhvr additive="base">
                                        <p:cTn id="83" dur="5000" fill="hold"/>
                                        <p:tgtEl>
                                          <p:spTgt spid="22"/>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additive="base">
                                        <p:cTn id="86" dur="5000" fill="hold"/>
                                        <p:tgtEl>
                                          <p:spTgt spid="20"/>
                                        </p:tgtEl>
                                        <p:attrNameLst>
                                          <p:attrName>ppt_x</p:attrName>
                                        </p:attrNameLst>
                                      </p:cBhvr>
                                      <p:tavLst>
                                        <p:tav tm="0">
                                          <p:val>
                                            <p:strVal val="#ppt_x"/>
                                          </p:val>
                                        </p:tav>
                                        <p:tav tm="100000">
                                          <p:val>
                                            <p:strVal val="#ppt_x"/>
                                          </p:val>
                                        </p:tav>
                                      </p:tavLst>
                                    </p:anim>
                                    <p:anim calcmode="lin" valueType="num">
                                      <p:cBhvr additive="base">
                                        <p:cTn id="87" dur="5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54"/>
                                        </p:tgtEl>
                                        <p:attrNameLst>
                                          <p:attrName>style.visibility</p:attrName>
                                        </p:attrNameLst>
                                      </p:cBhvr>
                                      <p:to>
                                        <p:strVal val="visible"/>
                                      </p:to>
                                    </p:set>
                                    <p:anim calcmode="lin" valueType="num">
                                      <p:cBhvr additive="base">
                                        <p:cTn id="92" dur="500" fill="hold"/>
                                        <p:tgtEl>
                                          <p:spTgt spid="54"/>
                                        </p:tgtEl>
                                        <p:attrNameLst>
                                          <p:attrName>ppt_x</p:attrName>
                                        </p:attrNameLst>
                                      </p:cBhvr>
                                      <p:tavLst>
                                        <p:tav tm="0">
                                          <p:val>
                                            <p:strVal val="#ppt_x"/>
                                          </p:val>
                                        </p:tav>
                                        <p:tav tm="100000">
                                          <p:val>
                                            <p:strVal val="#ppt_x"/>
                                          </p:val>
                                        </p:tav>
                                      </p:tavLst>
                                    </p:anim>
                                    <p:anim calcmode="lin" valueType="num">
                                      <p:cBhvr additive="base">
                                        <p:cTn id="93" dur="500" fill="hold"/>
                                        <p:tgtEl>
                                          <p:spTgt spid="54"/>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48"/>
                                        </p:tgtEl>
                                        <p:attrNameLst>
                                          <p:attrName>style.visibility</p:attrName>
                                        </p:attrNameLst>
                                      </p:cBhvr>
                                      <p:to>
                                        <p:strVal val="visible"/>
                                      </p:to>
                                    </p:set>
                                    <p:anim calcmode="lin" valueType="num">
                                      <p:cBhvr additive="base">
                                        <p:cTn id="96" dur="500" fill="hold"/>
                                        <p:tgtEl>
                                          <p:spTgt spid="48"/>
                                        </p:tgtEl>
                                        <p:attrNameLst>
                                          <p:attrName>ppt_x</p:attrName>
                                        </p:attrNameLst>
                                      </p:cBhvr>
                                      <p:tavLst>
                                        <p:tav tm="0">
                                          <p:val>
                                            <p:strVal val="#ppt_x"/>
                                          </p:val>
                                        </p:tav>
                                        <p:tav tm="100000">
                                          <p:val>
                                            <p:strVal val="#ppt_x"/>
                                          </p:val>
                                        </p:tav>
                                      </p:tavLst>
                                    </p:anim>
                                    <p:anim calcmode="lin" valueType="num">
                                      <p:cBhvr additive="base">
                                        <p:cTn id="97" dur="500" fill="hold"/>
                                        <p:tgtEl>
                                          <p:spTgt spid="48"/>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52"/>
                                        </p:tgtEl>
                                        <p:attrNameLst>
                                          <p:attrName>style.visibility</p:attrName>
                                        </p:attrNameLst>
                                      </p:cBhvr>
                                      <p:to>
                                        <p:strVal val="visible"/>
                                      </p:to>
                                    </p:set>
                                    <p:anim calcmode="lin" valueType="num">
                                      <p:cBhvr additive="base">
                                        <p:cTn id="100" dur="500" fill="hold"/>
                                        <p:tgtEl>
                                          <p:spTgt spid="52"/>
                                        </p:tgtEl>
                                        <p:attrNameLst>
                                          <p:attrName>ppt_x</p:attrName>
                                        </p:attrNameLst>
                                      </p:cBhvr>
                                      <p:tavLst>
                                        <p:tav tm="0">
                                          <p:val>
                                            <p:strVal val="#ppt_x"/>
                                          </p:val>
                                        </p:tav>
                                        <p:tav tm="100000">
                                          <p:val>
                                            <p:strVal val="#ppt_x"/>
                                          </p:val>
                                        </p:tav>
                                      </p:tavLst>
                                    </p:anim>
                                    <p:anim calcmode="lin" valueType="num">
                                      <p:cBhvr additive="base">
                                        <p:cTn id="101" dur="500" fill="hold"/>
                                        <p:tgtEl>
                                          <p:spTgt spid="52"/>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additive="base">
                                        <p:cTn id="104" dur="500" fill="hold"/>
                                        <p:tgtEl>
                                          <p:spTgt spid="50"/>
                                        </p:tgtEl>
                                        <p:attrNameLst>
                                          <p:attrName>ppt_x</p:attrName>
                                        </p:attrNameLst>
                                      </p:cBhvr>
                                      <p:tavLst>
                                        <p:tav tm="0">
                                          <p:val>
                                            <p:strVal val="#ppt_x"/>
                                          </p:val>
                                        </p:tav>
                                        <p:tav tm="100000">
                                          <p:val>
                                            <p:strVal val="#ppt_x"/>
                                          </p:val>
                                        </p:tav>
                                      </p:tavLst>
                                    </p:anim>
                                    <p:anim calcmode="lin" valueType="num">
                                      <p:cBhvr additive="base">
                                        <p:cTn id="10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97622" y="332656"/>
            <a:ext cx="6601366" cy="3744416"/>
          </a:xfrm>
        </p:spPr>
        <p:txBody>
          <a:bodyPr anchor="t"/>
          <a:lstStyle/>
          <a:p>
            <a:pPr algn="ctr" eaLnBrk="1" fontAlgn="auto" hangingPunct="1">
              <a:spcBef>
                <a:spcPct val="50000"/>
              </a:spcBef>
              <a:spcAft>
                <a:spcPts val="0"/>
              </a:spcAft>
              <a:defRPr/>
            </a:pPr>
            <a:r>
              <a:rPr lang="de-DE" dirty="0">
                <a:latin typeface="Georgia Pro" panose="020B0604020202020204" pitchFamily="18" charset="0"/>
              </a:rPr>
              <a:t>Die drei besten Clubnettospieler</a:t>
            </a:r>
            <a:r>
              <a:rPr lang="de-DE" sz="4400" dirty="0">
                <a:latin typeface="Georgia Pro" panose="020B0604020202020204" pitchFamily="18" charset="0"/>
              </a:rPr>
              <a:t> </a:t>
            </a:r>
            <a:endParaRPr lang="de-DE" sz="4900" dirty="0">
              <a:effectLst/>
              <a:latin typeface="Georgia Pro" panose="020B0604020202020204" pitchFamily="18" charset="0"/>
            </a:endParaRPr>
          </a:p>
        </p:txBody>
      </p:sp>
      <p:sp>
        <p:nvSpPr>
          <p:cNvPr id="8" name="Textfeld 7"/>
          <p:cNvSpPr txBox="1"/>
          <p:nvPr/>
        </p:nvSpPr>
        <p:spPr>
          <a:xfrm>
            <a:off x="1577344" y="4349422"/>
            <a:ext cx="7171120" cy="923330"/>
          </a:xfrm>
          <a:prstGeom prst="rect">
            <a:avLst/>
          </a:prstGeom>
          <a:noFill/>
        </p:spPr>
        <p:txBody>
          <a:bodyPr wrap="square">
            <a:spAutoFit/>
          </a:bodyPr>
          <a:lstStyle/>
          <a:p>
            <a:pPr>
              <a:defRPr/>
            </a:pPr>
            <a:r>
              <a:rPr lang="de-DE" dirty="0"/>
              <a:t>1. Wieser Robert 			         242 Punkte</a:t>
            </a:r>
          </a:p>
          <a:p>
            <a:pPr>
              <a:defRPr/>
            </a:pPr>
            <a:r>
              <a:rPr lang="de-DE" dirty="0"/>
              <a:t>2. Lechner Peter 				  229 Punkte</a:t>
            </a:r>
          </a:p>
          <a:p>
            <a:pPr>
              <a:defRPr/>
            </a:pPr>
            <a:r>
              <a:rPr lang="de-DE" dirty="0"/>
              <a:t>3. Laucher Anton		       	  224 Punkte</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7303" y="2537164"/>
            <a:ext cx="1179094" cy="1268645"/>
          </a:xfrm>
          <a:prstGeom prst="rect">
            <a:avLst/>
          </a:prstGeom>
        </p:spPr>
      </p:pic>
      <p:pic>
        <p:nvPicPr>
          <p:cNvPr id="6" name="Grafik 5">
            <a:extLst>
              <a:ext uri="{FF2B5EF4-FFF2-40B4-BE49-F238E27FC236}">
                <a16:creationId xmlns:a16="http://schemas.microsoft.com/office/drawing/2014/main" id="{4F600223-BE53-1071-5C13-557973A5D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596" y="2537164"/>
            <a:ext cx="1836686" cy="143407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03648" y="641128"/>
            <a:ext cx="6183320" cy="1707672"/>
          </a:xfrm>
        </p:spPr>
        <p:txBody>
          <a:bodyPr anchor="t">
            <a:normAutofit fontScale="90000"/>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8" name="Textfeld 7"/>
          <p:cNvSpPr txBox="1"/>
          <p:nvPr/>
        </p:nvSpPr>
        <p:spPr>
          <a:xfrm>
            <a:off x="2285984" y="4546595"/>
            <a:ext cx="6572296" cy="954107"/>
          </a:xfrm>
          <a:prstGeom prst="rect">
            <a:avLst/>
          </a:prstGeom>
          <a:noFill/>
        </p:spPr>
        <p:txBody>
          <a:bodyPr wrap="square">
            <a:spAutoFit/>
          </a:bodyPr>
          <a:lstStyle/>
          <a:p>
            <a:pPr marL="457200" indent="-457200" algn="ctr">
              <a:defRPr/>
            </a:pPr>
            <a:endParaRPr lang="de-DE" sz="2800" dirty="0">
              <a:solidFill>
                <a:schemeClr val="bg2">
                  <a:lumMod val="20000"/>
                  <a:lumOff val="80000"/>
                </a:schemeClr>
              </a:solidFill>
              <a:effectLst>
                <a:outerShdw blurRad="38100" dist="38100" dir="2700000" algn="tl">
                  <a:srgbClr val="000000">
                    <a:alpha val="43137"/>
                  </a:srgbClr>
                </a:outerShdw>
              </a:effectLst>
            </a:endParaRPr>
          </a:p>
          <a:p>
            <a:pPr marL="457200" indent="-457200" algn="ctr">
              <a:defRPr/>
            </a:pPr>
            <a:r>
              <a:rPr lang="de-DE" sz="2800" dirty="0">
                <a:solidFill>
                  <a:srgbClr val="D4CA0A"/>
                </a:solidFill>
                <a:effectLst>
                  <a:outerShdw blurRad="38100" dist="38100" dir="2700000" algn="tl">
                    <a:srgbClr val="000000">
                      <a:alpha val="43137"/>
                    </a:srgbClr>
                  </a:outerShdw>
                </a:effectLst>
              </a:rPr>
              <a:t>	</a:t>
            </a:r>
          </a:p>
        </p:txBody>
      </p:sp>
      <p:pic>
        <p:nvPicPr>
          <p:cNvPr id="17414" name="Grafik 8" descr="Eichenheim_Logo.jpg"/>
          <p:cNvPicPr>
            <a:picLocks noChangeAspect="1"/>
          </p:cNvPicPr>
          <p:nvPr/>
        </p:nvPicPr>
        <p:blipFill>
          <a:blip r:embed="rId2" cstate="print"/>
          <a:srcRect/>
          <a:stretch>
            <a:fillRect/>
          </a:stretch>
        </p:blipFill>
        <p:spPr bwMode="auto">
          <a:xfrm>
            <a:off x="3200046" y="2567654"/>
            <a:ext cx="2237922" cy="1657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feld 4"/>
          <p:cNvSpPr txBox="1"/>
          <p:nvPr/>
        </p:nvSpPr>
        <p:spPr>
          <a:xfrm>
            <a:off x="2123728" y="4437112"/>
            <a:ext cx="6480720" cy="1384995"/>
          </a:xfrm>
          <a:prstGeom prst="rect">
            <a:avLst/>
          </a:prstGeom>
          <a:noFill/>
        </p:spPr>
        <p:txBody>
          <a:bodyPr wrap="square" rtlCol="0">
            <a:spAutoFit/>
          </a:bodyPr>
          <a:lstStyle/>
          <a:p>
            <a:r>
              <a:rPr lang="de-DE" sz="2800" dirty="0"/>
              <a:t>1. Hauser Georg		  268</a:t>
            </a:r>
            <a:r>
              <a:rPr lang="de-DE" sz="2400" dirty="0"/>
              <a:t>  Punkte</a:t>
            </a:r>
          </a:p>
          <a:p>
            <a:r>
              <a:rPr lang="de-DE" sz="2800" dirty="0"/>
              <a:t>2. Eberl Josef  	</a:t>
            </a:r>
            <a:r>
              <a:rPr lang="de-DE" sz="2400" dirty="0"/>
              <a:t>       254  Punkte</a:t>
            </a:r>
          </a:p>
          <a:p>
            <a:r>
              <a:rPr lang="de-DE" sz="2800" dirty="0"/>
              <a:t>3. Ehrlich Horst  	      </a:t>
            </a:r>
            <a:r>
              <a:rPr lang="de-DE" sz="2400" dirty="0"/>
              <a:t>243   Punkte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536" y="394747"/>
            <a:ext cx="8136904" cy="1755032"/>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8" name="Textfeld 7"/>
          <p:cNvSpPr txBox="1"/>
          <p:nvPr/>
        </p:nvSpPr>
        <p:spPr>
          <a:xfrm>
            <a:off x="1043608" y="4636293"/>
            <a:ext cx="7128792" cy="523220"/>
          </a:xfrm>
          <a:prstGeom prst="rect">
            <a:avLst/>
          </a:prstGeom>
          <a:noFill/>
        </p:spPr>
        <p:txBody>
          <a:bodyPr wrap="square">
            <a:spAutoFit/>
          </a:bodyPr>
          <a:lstStyle/>
          <a:p>
            <a:pPr>
              <a:defRPr/>
            </a:pPr>
            <a:r>
              <a:rPr lang="de-DE" sz="2800" dirty="0">
                <a:effectLst>
                  <a:outerShdw blurRad="38100" dist="38100" dir="2700000" algn="tl">
                    <a:srgbClr val="000000">
                      <a:alpha val="43137"/>
                    </a:srgbClr>
                  </a:outerShdw>
                </a:effectLst>
              </a:rPr>
              <a:t>1. Leb Helmut		           228 Punkte</a:t>
            </a:r>
          </a:p>
        </p:txBody>
      </p:sp>
      <p:pic>
        <p:nvPicPr>
          <p:cNvPr id="19462" name="Grafik 8" descr="LogoInnsbruckIgls.jpg"/>
          <p:cNvPicPr>
            <a:picLocks noChangeAspect="1"/>
          </p:cNvPicPr>
          <p:nvPr/>
        </p:nvPicPr>
        <p:blipFill>
          <a:blip r:embed="rId2" cstate="print"/>
          <a:srcRect/>
          <a:stretch>
            <a:fillRect/>
          </a:stretch>
        </p:blipFill>
        <p:spPr bwMode="auto">
          <a:xfrm>
            <a:off x="1809975" y="2349040"/>
            <a:ext cx="1465881"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Grafik 2" descr="Ein Bild, das Baum, draußen, Person, Mann enthält.&#10;&#10;Automatisch generierte Beschreibung">
            <a:extLst>
              <a:ext uri="{FF2B5EF4-FFF2-40B4-BE49-F238E27FC236}">
                <a16:creationId xmlns:a16="http://schemas.microsoft.com/office/drawing/2014/main" id="{934109C5-DD5D-43E1-B9E9-D0F2667D1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0961" y="2268571"/>
            <a:ext cx="1826374" cy="1800000"/>
          </a:xfrm>
          <a:prstGeom prst="ellipse">
            <a:avLst/>
          </a:prstGeom>
          <a:ln w="63500" cap="rnd">
            <a:solidFill>
              <a:srgbClr val="729D5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48920" y="857232"/>
            <a:ext cx="6183320" cy="1923696"/>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8" name="Textfeld 7"/>
          <p:cNvSpPr txBox="1"/>
          <p:nvPr/>
        </p:nvSpPr>
        <p:spPr>
          <a:xfrm>
            <a:off x="1763688" y="4780309"/>
            <a:ext cx="6408712" cy="2092881"/>
          </a:xfrm>
          <a:prstGeom prst="rect">
            <a:avLst/>
          </a:prstGeom>
          <a:noFill/>
        </p:spPr>
        <p:txBody>
          <a:bodyPr wrap="square">
            <a:spAutoFit/>
          </a:bodyPr>
          <a:lstStyle/>
          <a:p>
            <a:pPr marL="457200" indent="-457200">
              <a:buFontTx/>
              <a:buAutoNum type="arabicPeriod"/>
              <a:defRPr/>
            </a:pPr>
            <a:r>
              <a:rPr lang="de-DE" sz="2800" dirty="0"/>
              <a:t>Hörhager Richard jr. 	273 Punkte</a:t>
            </a:r>
          </a:p>
          <a:p>
            <a:pPr marL="457200" indent="-457200">
              <a:buFontTx/>
              <a:buAutoNum type="arabicPeriod"/>
              <a:defRPr/>
            </a:pPr>
            <a:r>
              <a:rPr lang="de-DE" sz="2800" dirty="0"/>
              <a:t>Schweinsteiger Alfred	240 Punkte</a:t>
            </a:r>
          </a:p>
          <a:p>
            <a:pPr marL="457200" indent="-457200">
              <a:buFontTx/>
              <a:buAutoNum type="arabicPeriod"/>
              <a:defRPr/>
            </a:pPr>
            <a:r>
              <a:rPr lang="de-DE" sz="2800" dirty="0"/>
              <a:t>Senn Hannes				232 Punkte</a:t>
            </a:r>
          </a:p>
          <a:p>
            <a:pPr>
              <a:defRPr/>
            </a:pPr>
            <a:r>
              <a:rPr lang="de-DE" sz="2800" dirty="0"/>
              <a:t>3. Koller Bernhard 			232 Punkte</a:t>
            </a:r>
          </a:p>
          <a:p>
            <a:pPr>
              <a:defRPr/>
            </a:pPr>
            <a:r>
              <a:rPr lang="de-DE" dirty="0">
                <a:solidFill>
                  <a:srgbClr val="0033CC"/>
                </a:solidFill>
              </a:rPr>
              <a:t>	</a:t>
            </a:r>
            <a:r>
              <a:rPr lang="de-DE" dirty="0">
                <a:solidFill>
                  <a:srgbClr val="FFFFFF"/>
                </a:solidFill>
              </a:rPr>
              <a:t>	</a:t>
            </a:r>
          </a:p>
        </p:txBody>
      </p:sp>
      <p:pic>
        <p:nvPicPr>
          <p:cNvPr id="3" name="Grafik 2" descr="Ein Bild, das Text enthält.&#10;&#10;Automatisch generierte Beschreibung">
            <a:extLst>
              <a:ext uri="{FF2B5EF4-FFF2-40B4-BE49-F238E27FC236}">
                <a16:creationId xmlns:a16="http://schemas.microsoft.com/office/drawing/2014/main" id="{1AD75521-7FFA-43E9-95AB-0F4240383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2708920"/>
            <a:ext cx="1944216" cy="18470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22396" y="692696"/>
            <a:ext cx="5938602" cy="1779680"/>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pic>
        <p:nvPicPr>
          <p:cNvPr id="5" name="Grafik 4" descr="Logo Kaps.jpg"/>
          <p:cNvPicPr>
            <a:picLocks noChangeAspect="1"/>
          </p:cNvPicPr>
          <p:nvPr/>
        </p:nvPicPr>
        <p:blipFill>
          <a:blip r:embed="rId2" cstate="print"/>
          <a:stretch>
            <a:fillRect/>
          </a:stretch>
        </p:blipFill>
        <p:spPr>
          <a:xfrm>
            <a:off x="1748996" y="2492896"/>
            <a:ext cx="1022804"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feld 2"/>
          <p:cNvSpPr txBox="1"/>
          <p:nvPr/>
        </p:nvSpPr>
        <p:spPr>
          <a:xfrm>
            <a:off x="1259632" y="4410158"/>
            <a:ext cx="7071476" cy="1754326"/>
          </a:xfrm>
          <a:prstGeom prst="rect">
            <a:avLst/>
          </a:prstGeom>
          <a:noFill/>
        </p:spPr>
        <p:txBody>
          <a:bodyPr wrap="square" rtlCol="0">
            <a:spAutoFit/>
          </a:bodyPr>
          <a:lstStyle/>
          <a:p>
            <a:pPr marL="742950" indent="-742950">
              <a:buAutoNum type="arabicPeriod"/>
            </a:pPr>
            <a:endParaRPr lang="de-DE" sz="3600" dirty="0"/>
          </a:p>
          <a:p>
            <a:pPr marL="742950" indent="-742950">
              <a:buAutoNum type="arabicPeriod"/>
            </a:pPr>
            <a:r>
              <a:rPr lang="de-DE" sz="3600" dirty="0"/>
              <a:t>Hermann Vötter 	224 Punkte</a:t>
            </a:r>
          </a:p>
          <a:p>
            <a:endParaRPr lang="de-DE" sz="3600" dirty="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2541267"/>
            <a:ext cx="1839310"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1294</Words>
  <Application>Microsoft Office PowerPoint</Application>
  <PresentationFormat>Bildschirmpräsentation (4:3)</PresentationFormat>
  <Paragraphs>309</Paragraphs>
  <Slides>47</Slides>
  <Notes>1</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47</vt:i4>
      </vt:variant>
    </vt:vector>
  </HeadingPairs>
  <TitlesOfParts>
    <vt:vector size="57" baseType="lpstr">
      <vt:lpstr>Arial</vt:lpstr>
      <vt:lpstr>Baskerville BT</vt:lpstr>
      <vt:lpstr>Calibri</vt:lpstr>
      <vt:lpstr>Georgia</vt:lpstr>
      <vt:lpstr>Georgia Pro</vt:lpstr>
      <vt:lpstr>Georgia Pro Cond Light</vt:lpstr>
      <vt:lpstr>Georgia Ref</vt:lpstr>
      <vt:lpstr>Trebuchet MS</vt:lpstr>
      <vt:lpstr>Wingdings 3</vt:lpstr>
      <vt:lpstr>Facette</vt:lpstr>
      <vt:lpstr>             WOESR – 2022                     Abschlussabend </vt:lpstr>
      <vt:lpstr>PowerPoint-Präsentation</vt:lpstr>
      <vt:lpstr>Das Programm für den Abend</vt:lpstr>
      <vt:lpstr>    Preisverteilung 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Nicht in der Wertung der drei besten Nettospieler sind:    GC Bludenz Braz  GC Seefeld-Reith  GC Naturpark Brand  GC Posthotel-Alpengolf Achenkirch GC Gut Brandlhof GC Dolomitengolf Osttirol Golf &amp; Landclub Rasmushof  </vt:lpstr>
      <vt:lpstr> Die besten Nettospieler pro Gruppe</vt:lpstr>
      <vt:lpstr>Die drei besten Nettospieler  der Gruppe 50 - 59</vt:lpstr>
      <vt:lpstr>PowerPoint-Präsentation</vt:lpstr>
      <vt:lpstr>Die drei besten Nettospieler         der Gruppe 70 – 79</vt:lpstr>
      <vt:lpstr>Die besten Nettospieler   2022  Gruppe 80+</vt:lpstr>
      <vt:lpstr>Die vier besten Gesamt-Bruttospieler 2022</vt:lpstr>
      <vt:lpstr>PowerPoint-Präsentation</vt:lpstr>
      <vt:lpstr>PowerPoint-Präsentation</vt:lpstr>
      <vt:lpstr>Einzelwertung Brutto  Super-Masters 2022 80+  </vt:lpstr>
      <vt:lpstr>Mannschaftswertungen 2022  Brutto vor Netto</vt:lpstr>
      <vt:lpstr>Mannschaftwertungen 2022 Netto </vt:lpstr>
      <vt:lpstr>Mannschaftswertungen  Netto 2022 </vt:lpstr>
      <vt:lpstr>Mannschaftswertungen  Netto 2022 </vt:lpstr>
      <vt:lpstr>PowerPoint-Präsentation</vt:lpstr>
      <vt:lpstr>PowerPoint-Präsentation</vt:lpstr>
      <vt:lpstr>PowerPoint-Präsentation</vt:lpstr>
      <vt:lpstr>Mannschaftwertungen 2022 Brutto </vt:lpstr>
      <vt:lpstr>Mannschaftsauswertungen 2022 Netto   </vt:lpstr>
      <vt:lpstr>Mannschaftsauswertungen 2022 Netto</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WOESR - 2006 Abschlussabend</dc:title>
  <dc:creator>Peter Daxerer</dc:creator>
  <cp:lastModifiedBy>Anton Laucher</cp:lastModifiedBy>
  <cp:revision>1422</cp:revision>
  <cp:lastPrinted>2019-09-22T12:51:46Z</cp:lastPrinted>
  <dcterms:created xsi:type="dcterms:W3CDTF">2006-08-20T13:17:51Z</dcterms:created>
  <dcterms:modified xsi:type="dcterms:W3CDTF">2022-10-11T14:20:08Z</dcterms:modified>
</cp:coreProperties>
</file>