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7" r:id="rId1"/>
  </p:sldMasterIdLst>
  <p:notesMasterIdLst>
    <p:notesMasterId r:id="rId54"/>
  </p:notesMasterIdLst>
  <p:handoutMasterIdLst>
    <p:handoutMasterId r:id="rId55"/>
  </p:handoutMasterIdLst>
  <p:sldIdLst>
    <p:sldId id="256" r:id="rId2"/>
    <p:sldId id="362" r:id="rId3"/>
    <p:sldId id="363" r:id="rId4"/>
    <p:sldId id="365" r:id="rId5"/>
    <p:sldId id="412" r:id="rId6"/>
    <p:sldId id="416" r:id="rId7"/>
    <p:sldId id="366" r:id="rId8"/>
    <p:sldId id="370" r:id="rId9"/>
    <p:sldId id="371" r:id="rId10"/>
    <p:sldId id="372" r:id="rId11"/>
    <p:sldId id="374" r:id="rId12"/>
    <p:sldId id="388" r:id="rId13"/>
    <p:sldId id="397" r:id="rId14"/>
    <p:sldId id="387" r:id="rId15"/>
    <p:sldId id="432" r:id="rId16"/>
    <p:sldId id="389" r:id="rId17"/>
    <p:sldId id="390" r:id="rId18"/>
    <p:sldId id="377" r:id="rId19"/>
    <p:sldId id="385" r:id="rId20"/>
    <p:sldId id="378" r:id="rId21"/>
    <p:sldId id="433" r:id="rId22"/>
    <p:sldId id="381" r:id="rId23"/>
    <p:sldId id="413" r:id="rId24"/>
    <p:sldId id="373" r:id="rId25"/>
    <p:sldId id="394" r:id="rId26"/>
    <p:sldId id="431" r:id="rId27"/>
    <p:sldId id="395" r:id="rId28"/>
    <p:sldId id="434" r:id="rId29"/>
    <p:sldId id="465" r:id="rId30"/>
    <p:sldId id="435" r:id="rId31"/>
    <p:sldId id="436" r:id="rId32"/>
    <p:sldId id="437" r:id="rId33"/>
    <p:sldId id="467" r:id="rId34"/>
    <p:sldId id="468" r:id="rId35"/>
    <p:sldId id="469" r:id="rId36"/>
    <p:sldId id="470" r:id="rId37"/>
    <p:sldId id="471" r:id="rId38"/>
    <p:sldId id="472" r:id="rId39"/>
    <p:sldId id="474" r:id="rId40"/>
    <p:sldId id="479" r:id="rId41"/>
    <p:sldId id="450" r:id="rId42"/>
    <p:sldId id="451" r:id="rId43"/>
    <p:sldId id="454" r:id="rId44"/>
    <p:sldId id="455" r:id="rId45"/>
    <p:sldId id="476" r:id="rId46"/>
    <p:sldId id="456" r:id="rId47"/>
    <p:sldId id="475" r:id="rId48"/>
    <p:sldId id="477" r:id="rId49"/>
    <p:sldId id="460" r:id="rId50"/>
    <p:sldId id="459" r:id="rId51"/>
    <p:sldId id="461" r:id="rId52"/>
    <p:sldId id="463" r:id="rId53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FE0"/>
    <a:srgbClr val="D20025"/>
    <a:srgbClr val="B71621"/>
    <a:srgbClr val="CFA74D"/>
    <a:srgbClr val="DBDFE2"/>
    <a:srgbClr val="DADEDF"/>
    <a:srgbClr val="D6E6DC"/>
    <a:srgbClr val="D3DAD2"/>
    <a:srgbClr val="DAE0E0"/>
    <a:srgbClr val="DC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36" autoAdjust="0"/>
    <p:restoredTop sz="50417" autoAdjust="0"/>
  </p:normalViewPr>
  <p:slideViewPr>
    <p:cSldViewPr>
      <p:cViewPr varScale="1">
        <p:scale>
          <a:sx n="115" d="100"/>
          <a:sy n="115" d="100"/>
        </p:scale>
        <p:origin x="194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12"/>
    </p:cViewPr>
  </p:sorterViewPr>
  <p:notesViewPr>
    <p:cSldViewPr showGuides="1">
      <p:cViewPr varScale="1">
        <p:scale>
          <a:sx n="81" d="100"/>
          <a:sy n="81" d="100"/>
        </p:scale>
        <p:origin x="250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95AD78-1DF4-4D1F-ACA3-96F118A609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DB2764-C1F8-4CBC-9806-7E586D08E8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7D6B-88C2-4F28-B4EA-766680B0013B}" type="datetimeFigureOut">
              <a:rPr lang="de-AT" smtClean="0"/>
              <a:t>09.11.2020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55C585-CE9F-4687-AEEC-6398508AF4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3BDF589-565B-4AD9-80E4-9928D48555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629F0-6F74-47B6-A3A2-5E031D809E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7076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202"/>
            <a:ext cx="54864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87C5D02-6BFB-4F04-964A-475645C3A8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701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DDA3C-201F-4F2F-A94E-2D99AD3CA80E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100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C5D02-6BFB-4F04-964A-475645C3A865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29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C5D02-6BFB-4F04-964A-475645C3A865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068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C5D02-6BFB-4F04-964A-475645C3A865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05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A8B58-FA43-4D6A-BD6B-D845A41DB9C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760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98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614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47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487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768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007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48DBC-57E9-43A8-90ED-2E6BD4A833A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545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4AFD2-4B1F-4785-A47C-1FD15BD22142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60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DB41B-F5FD-43D7-815D-290145B9FB9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026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946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389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9E039-EDC1-41ED-923B-F249C572061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13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27F4C-F392-4B38-A948-B2902AFDFFA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69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5E08B-0A23-4E24-B4B0-ACC40CB4D0B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5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D09EDD-3E88-4F9C-9C91-D5870530EE4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070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14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1B4FF7-6DD8-433C-B2B3-077B19B5CB9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5864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60.jp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61.jpg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5208" y="967417"/>
            <a:ext cx="5006411" cy="39432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5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WOESR – 2020            Abschlussabend</a:t>
            </a:r>
            <a:r>
              <a:rPr lang="de-DE" sz="3500" dirty="0">
                <a:solidFill>
                  <a:srgbClr val="FEFFFF"/>
                </a:solidFill>
                <a:latin typeface="BONNIE" pitchFamily="2" charset="2"/>
              </a:rPr>
              <a:t> </a:t>
            </a:r>
          </a:p>
        </p:txBody>
      </p:sp>
      <p:pic>
        <p:nvPicPr>
          <p:cNvPr id="7" name="Grafik 6" descr="Trophy 1393ne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15633"/>
            <a:ext cx="1658765" cy="2211688"/>
          </a:xfrm>
          <a:prstGeom prst="rect">
            <a:avLst/>
          </a:prstGeom>
        </p:spPr>
      </p:pic>
      <p:pic>
        <p:nvPicPr>
          <p:cNvPr id="11" name="Grafik 10" descr="Golfclub-Display_2013-473x1024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2721" y="1628800"/>
            <a:ext cx="1865006" cy="403244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3AC8E66-501E-4246-BD09-EBA0BAA69788}"/>
              </a:ext>
            </a:extLst>
          </p:cNvPr>
          <p:cNvSpPr/>
          <p:nvPr/>
        </p:nvSpPr>
        <p:spPr>
          <a:xfrm>
            <a:off x="5796136" y="2132856"/>
            <a:ext cx="432048" cy="432048"/>
          </a:xfrm>
          <a:prstGeom prst="ellipse">
            <a:avLst/>
          </a:prstGeom>
          <a:solidFill>
            <a:srgbClr val="D3D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03648" y="641128"/>
            <a:ext cx="6183320" cy="1707672"/>
          </a:xfrm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85984" y="4546595"/>
            <a:ext cx="657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endParaRPr lang="de-DE" sz="28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defRPr/>
            </a:pPr>
            <a:r>
              <a:rPr lang="de-DE" sz="2800" dirty="0">
                <a:solidFill>
                  <a:srgbClr val="D4C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17414" name="Grafik 8" descr="Eichenheim_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2853096"/>
            <a:ext cx="1944217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1907704" y="4437112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1. </a:t>
            </a:r>
            <a:r>
              <a:rPr lang="de-DE" sz="2800" dirty="0" err="1"/>
              <a:t>Werlberger</a:t>
            </a:r>
            <a:r>
              <a:rPr lang="de-DE" sz="2800" dirty="0"/>
              <a:t> Edi            241 Punkte</a:t>
            </a:r>
          </a:p>
          <a:p>
            <a:r>
              <a:rPr lang="de-DE" sz="2800" dirty="0"/>
              <a:t>2. Eberl Josef	                   </a:t>
            </a:r>
            <a:r>
              <a:rPr lang="de-DE" sz="2400" dirty="0"/>
              <a:t>237   Punkte</a:t>
            </a:r>
          </a:p>
          <a:p>
            <a:r>
              <a:rPr lang="de-DE" sz="2800" dirty="0"/>
              <a:t>3. Hauser Georg              </a:t>
            </a:r>
            <a:r>
              <a:rPr lang="de-DE" sz="2400" dirty="0"/>
              <a:t>222    Punkte</a:t>
            </a:r>
          </a:p>
        </p:txBody>
      </p:sp>
      <p:pic>
        <p:nvPicPr>
          <p:cNvPr id="3" name="Grafik 2" descr="Ein Bild, das Berg, Person, Mann, draußen enthält.&#10;&#10;Automatisch generierte Beschreibung">
            <a:extLst>
              <a:ext uri="{FF2B5EF4-FFF2-40B4-BE49-F238E27FC236}">
                <a16:creationId xmlns:a16="http://schemas.microsoft.com/office/drawing/2014/main" id="{C0268C96-4374-4C1B-9787-8D5BB2445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2711928"/>
            <a:ext cx="1691252" cy="1707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94747"/>
            <a:ext cx="8136904" cy="1755032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43608" y="4636293"/>
            <a:ext cx="71287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Leutgeb Gerhard	            230 Punkte</a:t>
            </a:r>
          </a:p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Egg Bernd		                     219 Punkte</a:t>
            </a:r>
          </a:p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de-D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Hasenöhrl</a:t>
            </a: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Sandor		       215 Punkte</a:t>
            </a:r>
          </a:p>
        </p:txBody>
      </p:sp>
      <p:pic>
        <p:nvPicPr>
          <p:cNvPr id="19462" name="Grafik 8" descr="LogoInnsbruckIgl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975" y="2709080"/>
            <a:ext cx="1465881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 descr="Ein Bild, das draußen, Person, Mann, Gras enthält.&#10;&#10;Automatisch generierte Beschreibung">
            <a:extLst>
              <a:ext uri="{FF2B5EF4-FFF2-40B4-BE49-F238E27FC236}">
                <a16:creationId xmlns:a16="http://schemas.microsoft.com/office/drawing/2014/main" id="{BF647237-96E9-4771-BD74-4C0EC2E61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92" y="2673036"/>
            <a:ext cx="1567695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8920" y="857232"/>
            <a:ext cx="7047416" cy="1923696"/>
          </a:xfrm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63688" y="4780309"/>
            <a:ext cx="640871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 err="1"/>
              <a:t>Bardwell</a:t>
            </a:r>
            <a:r>
              <a:rPr lang="de-DE" sz="2800" dirty="0"/>
              <a:t> Robert	        232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/>
              <a:t>Koller Bernd		        216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/>
              <a:t>De-Raaf Wolfgang   227 Punkte</a:t>
            </a:r>
            <a:r>
              <a:rPr lang="de-DE" dirty="0">
                <a:solidFill>
                  <a:srgbClr val="0033CC"/>
                </a:solidFill>
              </a:rPr>
              <a:t>	</a:t>
            </a:r>
            <a:r>
              <a:rPr lang="de-DE" dirty="0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E66CEB-0A31-4A3F-8013-8F45F38BD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68960"/>
            <a:ext cx="1270000" cy="12065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 5" descr="Ein Bild, das Gras, draußen, Person, Mann enthält.&#10;&#10;Automatisch generierte Beschreibung">
            <a:extLst>
              <a:ext uri="{FF2B5EF4-FFF2-40B4-BE49-F238E27FC236}">
                <a16:creationId xmlns:a16="http://schemas.microsoft.com/office/drawing/2014/main" id="{0C006083-CE1B-46E9-AA9A-D3B1BDE19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50" y="2880618"/>
            <a:ext cx="1711199" cy="1800000"/>
          </a:xfrm>
          <a:prstGeom prst="rect">
            <a:avLst/>
          </a:prstGeom>
          <a:ln w="19050">
            <a:solidFill>
              <a:srgbClr val="CFA74D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692696"/>
            <a:ext cx="6745382" cy="1779680"/>
          </a:xfrm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5" name="Grafik 4" descr="Logo Ka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8996" y="2781088"/>
            <a:ext cx="1022804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feld 2"/>
          <p:cNvSpPr txBox="1"/>
          <p:nvPr/>
        </p:nvSpPr>
        <p:spPr>
          <a:xfrm>
            <a:off x="1043608" y="486916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de-DE" sz="3600" dirty="0"/>
              <a:t>Hermann Vötter 	241 Punkte</a:t>
            </a:r>
          </a:p>
          <a:p>
            <a:pPr marL="742950" indent="-742950">
              <a:buAutoNum type="arabicPeriod"/>
            </a:pPr>
            <a:r>
              <a:rPr lang="de-DE" sz="3600" dirty="0"/>
              <a:t>Heinzel Christian  225 Punkte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3136"/>
            <a:ext cx="1839310" cy="18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7272808" cy="2671756"/>
          </a:xfrm>
        </p:spPr>
        <p:txBody>
          <a:bodyPr anchor="t"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20486" name="Grafik 6" descr="Golfclub Schwarzs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24943"/>
            <a:ext cx="2932523" cy="1440000"/>
          </a:xfrm>
          <a:prstGeom prst="round2DiagRect">
            <a:avLst>
              <a:gd name="adj1" fmla="val 16667"/>
              <a:gd name="adj2" fmla="val 0"/>
            </a:avLst>
          </a:prstGeom>
          <a:ln w="12700" cap="sq" cmpd="sng">
            <a:solidFill>
              <a:srgbClr val="D4002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3419872" y="4797152"/>
            <a:ext cx="4820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1D73A0-1600-406B-8B51-EC6F12439E32}"/>
              </a:ext>
            </a:extLst>
          </p:cNvPr>
          <p:cNvSpPr txBox="1"/>
          <p:nvPr/>
        </p:nvSpPr>
        <p:spPr>
          <a:xfrm>
            <a:off x="2077821" y="4797152"/>
            <a:ext cx="7066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de-AT" sz="2400" dirty="0"/>
              <a:t>Anzenberger Franz-Xaver            224 Punkte</a:t>
            </a:r>
          </a:p>
          <a:p>
            <a:pPr marL="457200" indent="-457200">
              <a:buAutoNum type="arabicPeriod"/>
            </a:pPr>
            <a:r>
              <a:rPr lang="de-AT" sz="2400" dirty="0" err="1"/>
              <a:t>Wurzrainer</a:t>
            </a:r>
            <a:r>
              <a:rPr lang="de-AT" sz="2400" dirty="0"/>
              <a:t> Walter                          212 Punkte</a:t>
            </a:r>
          </a:p>
          <a:p>
            <a:pPr marL="457200" indent="-457200">
              <a:buAutoNum type="arabicPeriod"/>
            </a:pPr>
            <a:r>
              <a:rPr lang="de-AT" sz="2400" dirty="0"/>
              <a:t>Strobl Matthäus                              210 Punkte</a:t>
            </a:r>
          </a:p>
        </p:txBody>
      </p:sp>
      <p:pic>
        <p:nvPicPr>
          <p:cNvPr id="5" name="Grafik 4" descr="Ein Bild, das draußen, Gras, Person, Mann enthält.&#10;&#10;Automatisch generierte Beschreibung">
            <a:extLst>
              <a:ext uri="{FF2B5EF4-FFF2-40B4-BE49-F238E27FC236}">
                <a16:creationId xmlns:a16="http://schemas.microsoft.com/office/drawing/2014/main" id="{4F396568-8301-480C-8291-142F7721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36912"/>
            <a:ext cx="178014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"/>
    </mc:Choice>
    <mc:Fallback xmlns="">
      <p:transition spd="slow" advTm="540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6885604" cy="2671756"/>
          </a:xfrm>
        </p:spPr>
        <p:txBody>
          <a:bodyPr anchor="t"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91680" y="4636293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800" dirty="0"/>
              <a:t>Margreiter Werner     242 Punkte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/>
              <a:t>Binder Othmar           240 Punkte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800" dirty="0"/>
              <a:t>Fuchs Hans                 227 Punkte</a:t>
            </a:r>
            <a:endParaRPr lang="de-DE" sz="2800" dirty="0">
              <a:solidFill>
                <a:srgbClr val="FFFFF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52" y="2759370"/>
            <a:ext cx="1768352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Grafik 2" descr="Ein Bild, das Gras, draußen, Person, lächelnd enthält.&#10;&#10;Automatisch generierte Beschreibung">
            <a:extLst>
              <a:ext uri="{FF2B5EF4-FFF2-40B4-BE49-F238E27FC236}">
                <a16:creationId xmlns:a16="http://schemas.microsoft.com/office/drawing/2014/main" id="{C7A2BD6C-69BF-4EB0-8C34-4C508E3E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1603636" cy="1800000"/>
          </a:xfrm>
          <a:prstGeom prst="ellipse">
            <a:avLst/>
          </a:prstGeom>
          <a:ln w="127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193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404664"/>
            <a:ext cx="8343560" cy="1440160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63688" y="4451628"/>
            <a:ext cx="5715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endParaRPr lang="de-DE" sz="2400" dirty="0">
              <a:solidFill>
                <a:schemeClr val="tx1"/>
              </a:solidFill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de-DE" sz="2400" dirty="0"/>
              <a:t>Wöll Peter			 242 Punkte</a:t>
            </a:r>
          </a:p>
          <a:p>
            <a:pPr marL="457200" indent="-457200">
              <a:buAutoNum type="arabicPeriod" startAt="2"/>
              <a:defRPr/>
            </a:pPr>
            <a:r>
              <a:rPr lang="de-DE" sz="2400" dirty="0" err="1"/>
              <a:t>Pigneter</a:t>
            </a:r>
            <a:r>
              <a:rPr lang="de-DE" sz="2400" dirty="0"/>
              <a:t> Rudolf       230 Punkte</a:t>
            </a:r>
          </a:p>
          <a:p>
            <a:pPr marL="457200" indent="-457200">
              <a:buAutoNum type="arabicPeriod" startAt="2"/>
              <a:defRPr/>
            </a:pPr>
            <a:r>
              <a:rPr lang="de-DE" sz="2400" dirty="0"/>
              <a:t>Lackner Simon 		 226 Punkte 	</a:t>
            </a:r>
            <a:r>
              <a:rPr lang="de-DE" sz="2400" dirty="0">
                <a:solidFill>
                  <a:srgbClr val="0033CC"/>
                </a:solidFill>
              </a:rPr>
              <a:t>	</a:t>
            </a:r>
            <a:endParaRPr lang="de-DE" dirty="0">
              <a:solidFill>
                <a:srgbClr val="0033CC"/>
              </a:solidFill>
            </a:endParaRPr>
          </a:p>
        </p:txBody>
      </p:sp>
      <p:pic>
        <p:nvPicPr>
          <p:cNvPr id="22534" name="Grafik 9" descr="Lärch-Golf-Logo neu 0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36912"/>
            <a:ext cx="1584176" cy="13868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 descr="Ein Bild, das Mann, Person, Wand, drinnen enthält.&#10;&#10;Automatisch generierte Beschreibung">
            <a:extLst>
              <a:ext uri="{FF2B5EF4-FFF2-40B4-BE49-F238E27FC236}">
                <a16:creationId xmlns:a16="http://schemas.microsoft.com/office/drawing/2014/main" id="{ECB81DEF-1653-493D-8AF3-44A641C44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37112"/>
            <a:ext cx="1584176" cy="18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548680"/>
            <a:ext cx="7704856" cy="1636804"/>
          </a:xfrm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3558" name="Grafik 6" descr="DOLOMITENGOLFOSTTIROLLo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834" y="3213136"/>
            <a:ext cx="1450942" cy="144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noFill/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3779912" y="4500409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tx1"/>
                </a:solidFill>
              </a:rPr>
              <a:t>	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>
                <a:solidFill>
                  <a:srgbClr val="C00000"/>
                </a:solidFill>
                <a:latin typeface="Casablanca Light SF" pitchFamily="2" charset="0"/>
              </a:rPr>
              <a:t>Ohne Wertung</a:t>
            </a:r>
            <a:r>
              <a:rPr lang="de-DE" sz="3200" dirty="0">
                <a:solidFill>
                  <a:schemeClr val="tx1"/>
                </a:solidFill>
              </a:rPr>
              <a:t>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8208912" cy="1656184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91680" y="4653136"/>
            <a:ext cx="70567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/>
              <a:t>Pfeifenberger Michael     253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/>
              <a:t>Raggl Gustav			       228 Punkte</a:t>
            </a:r>
          </a:p>
          <a:p>
            <a:pPr>
              <a:defRPr/>
            </a:pPr>
            <a:r>
              <a:rPr lang="de-DE" sz="2800" dirty="0"/>
              <a:t>2.  </a:t>
            </a:r>
            <a:r>
              <a:rPr lang="de-DE" sz="2800" dirty="0" err="1"/>
              <a:t>Ruech</a:t>
            </a:r>
            <a:r>
              <a:rPr lang="de-DE" sz="2800" dirty="0"/>
              <a:t> Wolfgang              225 Punkte</a:t>
            </a:r>
          </a:p>
        </p:txBody>
      </p:sp>
      <p:pic>
        <p:nvPicPr>
          <p:cNvPr id="24582" name="Grafik 8" descr="GolfPark Mieming 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178" y="2780928"/>
            <a:ext cx="1929726" cy="1005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 descr="Ein Bild, das Person, Mann, haltend, Personen enthält.&#10;&#10;Automatisch generierte Beschreibung">
            <a:extLst>
              <a:ext uri="{FF2B5EF4-FFF2-40B4-BE49-F238E27FC236}">
                <a16:creationId xmlns:a16="http://schemas.microsoft.com/office/drawing/2014/main" id="{58801619-954E-4E24-B753-5D5576C5E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215" y="2529000"/>
            <a:ext cx="143253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352606"/>
            <a:ext cx="7560840" cy="1564226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4760565"/>
            <a:ext cx="72008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Schermann Werner        239 Punkte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Walser Peter		              199 Punkte</a:t>
            </a:r>
          </a:p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</a:t>
            </a:r>
            <a:r>
              <a:rPr lang="de-D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Vorderegger</a:t>
            </a: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Gotthard 	199 Punkte</a:t>
            </a:r>
          </a:p>
          <a:p>
            <a:pPr marL="457200" indent="-457200">
              <a:buFontTx/>
              <a:buAutoNum type="arabicPeriod"/>
              <a:defRPr/>
            </a:pPr>
            <a:endParaRPr lang="de-DE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9B9472-836B-4412-9A84-6738BA341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90180"/>
            <a:ext cx="2014964" cy="1477640"/>
          </a:xfrm>
          <a:prstGeom prst="rect">
            <a:avLst/>
          </a:prstGeom>
        </p:spPr>
      </p:pic>
      <p:pic>
        <p:nvPicPr>
          <p:cNvPr id="4" name="Grafik 3" descr="Ein Bild, das Person, draußen, Mann, tragen enthält.&#10;&#10;Automatisch generierte Beschreibung">
            <a:extLst>
              <a:ext uri="{FF2B5EF4-FFF2-40B4-BE49-F238E27FC236}">
                <a16:creationId xmlns:a16="http://schemas.microsoft.com/office/drawing/2014/main" id="{6B837206-571A-47B6-8EC9-CDBD8C6B4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57" y="2529000"/>
            <a:ext cx="148604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9050" y="2514600"/>
            <a:ext cx="4799409" cy="22627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de-DE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Herzlich willkommen zum verspäteten Abschlussabend der WOESR 2020</a:t>
            </a:r>
            <a:endParaRPr lang="de-DE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NNIE" pitchFamily="2" charset="2"/>
            </a:endParaRPr>
          </a:p>
        </p:txBody>
      </p:sp>
      <p:pic>
        <p:nvPicPr>
          <p:cNvPr id="8" name="Grafik 7" descr="Trophy 1393neu.png"/>
          <p:cNvPicPr>
            <a:picLocks noChangeAspect="1"/>
          </p:cNvPicPr>
          <p:nvPr/>
        </p:nvPicPr>
        <p:blipFill rotWithShape="1">
          <a:blip r:embed="rId2" cstate="print"/>
          <a:srcRect l="8974" r="15994" b="4"/>
          <a:stretch/>
        </p:blipFill>
        <p:spPr>
          <a:xfrm>
            <a:off x="1524740" y="2216703"/>
            <a:ext cx="2150782" cy="3821837"/>
          </a:xfrm>
          <a:prstGeom prst="rect">
            <a:avLst/>
          </a:prstGeom>
        </p:spPr>
      </p:pic>
      <p:pic>
        <p:nvPicPr>
          <p:cNvPr id="1026" name="Picture 2" descr="D:\Eigene Dateien\Eigene Bilder2013\2012 WOESR Urslautal\DSC02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868399" y="-8915400"/>
            <a:ext cx="8066667" cy="5400000"/>
          </a:xfrm>
          <a:prstGeom prst="rect">
            <a:avLst/>
          </a:prstGeom>
          <a:noFill/>
        </p:spPr>
      </p:pic>
      <p:pic>
        <p:nvPicPr>
          <p:cNvPr id="1027" name="Picture 3" descr="D:\Eigene Dateien\Eigene Bilder2013\2012 WOESR Urslautal\DSC02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868400" y="-8915399"/>
            <a:ext cx="6480000" cy="4337851"/>
          </a:xfrm>
          <a:prstGeom prst="rect">
            <a:avLst/>
          </a:prstGeom>
          <a:noFill/>
        </p:spPr>
      </p:pic>
      <p:pic>
        <p:nvPicPr>
          <p:cNvPr id="1028" name="Picture 4" descr="D:\Eigene Dateien\Eigene Bilder2013\2012 WOESR Urslautal\DSC02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868399" y="-8915400"/>
            <a:ext cx="5689689" cy="380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928" y="188640"/>
            <a:ext cx="7767496" cy="1852258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3068960"/>
            <a:ext cx="2231405" cy="18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4504676" y="4941168"/>
            <a:ext cx="388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</a:rPr>
              <a:t>Ohne Wertung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0928" y="188640"/>
            <a:ext cx="7767496" cy="1852258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47664" y="4616549"/>
            <a:ext cx="676875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Haid 	Peter 			         </a:t>
            </a:r>
            <a:r>
              <a:rPr lang="de-DE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234 Punkte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Steger Ernst	                   223 Punkte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Aichner</a:t>
            </a: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Hans Karl 		     </a:t>
            </a:r>
            <a:r>
              <a:rPr lang="de-DE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213 Punkte</a:t>
            </a:r>
          </a:p>
          <a:p>
            <a:pPr marL="457200" indent="-457200">
              <a:defRPr/>
            </a:pPr>
            <a:r>
              <a:rPr lang="de-DE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26630" name="Grafik 8" descr="GC-Seefeld rgb-3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420888"/>
            <a:ext cx="1143008" cy="1143008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Grafik 2" descr="Ein Bild, das Person, Mann, haltend, Brille enthält.&#10;&#10;Automatisch generierte Beschreibung">
            <a:extLst>
              <a:ext uri="{FF2B5EF4-FFF2-40B4-BE49-F238E27FC236}">
                <a16:creationId xmlns:a16="http://schemas.microsoft.com/office/drawing/2014/main" id="{0049AED3-3530-4128-94EC-0683B15C4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31757"/>
            <a:ext cx="1563017" cy="2088675"/>
          </a:xfrm>
          <a:prstGeom prst="ellipse">
            <a:avLst/>
          </a:prstGeom>
          <a:ln w="952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88546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0"/>
            <a:ext cx="7848872" cy="2636912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7654" name="Grafik 8" descr="Logo Urs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05896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hteck 5"/>
          <p:cNvSpPr/>
          <p:nvPr/>
        </p:nvSpPr>
        <p:spPr>
          <a:xfrm rot="10800000" flipV="1">
            <a:off x="395536" y="477972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de-DE" sz="2800" dirty="0"/>
              <a:t>Reichkendler Hermann      220  Punkte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2800" dirty="0"/>
              <a:t>Höck Leonhard 		              217  Punkte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2800" dirty="0" err="1"/>
              <a:t>Lohfeyer</a:t>
            </a:r>
            <a:r>
              <a:rPr lang="de-DE" sz="2800" dirty="0"/>
              <a:t> Josef					194  Punkte</a:t>
            </a:r>
          </a:p>
        </p:txBody>
      </p:sp>
      <p:pic>
        <p:nvPicPr>
          <p:cNvPr id="3" name="Grafik 2" descr="Ein Bild, das Person, Wand, drinnen, Mann enthält.&#10;&#10;Automatisch generierte Beschreibung">
            <a:extLst>
              <a:ext uri="{FF2B5EF4-FFF2-40B4-BE49-F238E27FC236}">
                <a16:creationId xmlns:a16="http://schemas.microsoft.com/office/drawing/2014/main" id="{ACFF6DE4-803B-48B8-A624-400748F6D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04" y="2565104"/>
            <a:ext cx="1867552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1368" y="6531"/>
            <a:ext cx="6803039" cy="2671756"/>
          </a:xfrm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979712" y="4437112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Sauer Reinhold                223 Punkte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Hild Manfred                    209 Punkte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Stix Robert	                     208 Punkte</a:t>
            </a:r>
          </a:p>
          <a:p>
            <a:pPr>
              <a:defRPr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	</a:t>
            </a:r>
          </a:p>
          <a:p>
            <a:pPr marL="914400" indent="-914400">
              <a:buFont typeface="+mj-lt"/>
              <a:buAutoNum type="arabicPeriod"/>
              <a:defRPr/>
            </a:pP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6" name="Grafik 5" descr="logo_Walchsee_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708920"/>
            <a:ext cx="1905000" cy="8382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 descr="Ein Bild, das draußen, Person, Gras, Mann enthält.&#10;&#10;Automatisch generierte Beschreibung">
            <a:extLst>
              <a:ext uri="{FF2B5EF4-FFF2-40B4-BE49-F238E27FC236}">
                <a16:creationId xmlns:a16="http://schemas.microsoft.com/office/drawing/2014/main" id="{F7602C4B-1B09-4F70-9134-6AEAB88F4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28020"/>
            <a:ext cx="1709864" cy="1800000"/>
          </a:xfrm>
          <a:prstGeom prst="ellipse">
            <a:avLst/>
          </a:prstGeom>
          <a:ln w="12700" cap="rnd">
            <a:solidFill>
              <a:srgbClr val="B7162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2656"/>
            <a:ext cx="8280920" cy="1800200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87624" y="4708301"/>
            <a:ext cx="66625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Kern Hermann                229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err="1">
                <a:solidFill>
                  <a:schemeClr val="tx1">
                    <a:lumMod val="95000"/>
                  </a:schemeClr>
                </a:solidFill>
              </a:rPr>
              <a:t>Payr</a:t>
            </a: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 Josef						219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Fuchs Leonhard              213 Punkte</a:t>
            </a:r>
            <a:endParaRPr lang="de-DE" sz="2800" dirty="0">
              <a:solidFill>
                <a:schemeClr val="tx1"/>
              </a:solidFill>
            </a:endParaRPr>
          </a:p>
        </p:txBody>
      </p:sp>
      <p:pic>
        <p:nvPicPr>
          <p:cNvPr id="18438" name="Grafik 8" descr="Kopie von Kopie von logo_ellmau_71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283" y="2708920"/>
            <a:ext cx="1941573" cy="1440000"/>
          </a:xfrm>
          <a:prstGeom prst="rect">
            <a:avLst/>
          </a:prstGeom>
          <a:ln w="3175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Grafik 2" descr="Ein Bild, das Person, draußen, lächelnd, Mann enthält.&#10;&#10;Automatisch generierte Beschreibung">
            <a:extLst>
              <a:ext uri="{FF2B5EF4-FFF2-40B4-BE49-F238E27FC236}">
                <a16:creationId xmlns:a16="http://schemas.microsoft.com/office/drawing/2014/main" id="{7F75F393-15C6-473F-8686-00B4996A7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82418"/>
            <a:ext cx="1473626" cy="157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8352928" cy="2671756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403648" y="4293097"/>
            <a:ext cx="756084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Waltl Anton                        233 Punkte 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Mayer Helmuth                  225</a:t>
            </a: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 err="1">
                <a:solidFill>
                  <a:schemeClr val="tx1">
                    <a:lumMod val="95000"/>
                  </a:schemeClr>
                </a:solidFill>
              </a:rPr>
              <a:t>Dorrer</a:t>
            </a: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 Fritz				            220 Punkte</a:t>
            </a:r>
          </a:p>
          <a:p>
            <a:pPr marL="457200" indent="-457200">
              <a:defRPr/>
            </a:pPr>
            <a:r>
              <a:rPr lang="de-DE" dirty="0">
                <a:solidFill>
                  <a:srgbClr val="0033CC"/>
                </a:solidFill>
              </a:rPr>
              <a:t>	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8678" name="Grafik 6" descr="logo gc zell am se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574594"/>
            <a:ext cx="1820599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 descr="Ein Bild, das Person, Mann, Fenster, haltend enthält.&#10;&#10;Automatisch generierte Beschreibung">
            <a:extLst>
              <a:ext uri="{FF2B5EF4-FFF2-40B4-BE49-F238E27FC236}">
                <a16:creationId xmlns:a16="http://schemas.microsoft.com/office/drawing/2014/main" id="{E911FB17-ECB8-48B8-AC67-6831ACC34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06" y="2493097"/>
            <a:ext cx="1824324" cy="18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8352928" cy="2671756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1580" y="4285860"/>
            <a:ext cx="784887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Adams David	                         246 Punkte 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Fankhauser Josef                       241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Strasser Manfred			           240  Punkte</a:t>
            </a:r>
          </a:p>
          <a:p>
            <a:pPr marL="457200" indent="-457200"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36912"/>
            <a:ext cx="1312540" cy="1312540"/>
          </a:xfrm>
          <a:prstGeom prst="rect">
            <a:avLst/>
          </a:prstGeom>
          <a:ln>
            <a:solidFill>
              <a:srgbClr val="2119BD"/>
            </a:solidFill>
          </a:ln>
        </p:spPr>
      </p:pic>
      <p:pic>
        <p:nvPicPr>
          <p:cNvPr id="4" name="Grafik 3" descr="Ein Bild, das Person, draußen, Gebäude, Sonnenbrille enthält.&#10;&#10;Automatisch generierte Beschreibung">
            <a:extLst>
              <a:ext uri="{FF2B5EF4-FFF2-40B4-BE49-F238E27FC236}">
                <a16:creationId xmlns:a16="http://schemas.microsoft.com/office/drawing/2014/main" id="{A257BAF7-ADE2-4533-A475-C038EB0F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93096"/>
            <a:ext cx="1584176" cy="18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rgbClr val="D20025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961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6952" y="332656"/>
            <a:ext cx="7119424" cy="2140290"/>
          </a:xfrm>
        </p:spPr>
        <p:txBody>
          <a:bodyPr anchor="t"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91680" y="4500570"/>
            <a:ext cx="66967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Mader Hans	         			</a:t>
            </a: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234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Stricker Alfred	                      223 Punkte</a:t>
            </a:r>
          </a:p>
          <a:p>
            <a:pPr marL="457200" indent="-457200">
              <a:buFontTx/>
              <a:buAutoNum type="arabicPeriod"/>
              <a:defRPr/>
            </a:pPr>
            <a:r>
              <a:rPr lang="de-DE" sz="2400" dirty="0">
                <a:solidFill>
                  <a:schemeClr val="tx1">
                    <a:lumMod val="95000"/>
                  </a:schemeClr>
                </a:solidFill>
              </a:rPr>
              <a:t>Rief Günther				      211 Punkte</a:t>
            </a:r>
            <a:r>
              <a:rPr lang="de-DE" sz="2800" dirty="0">
                <a:solidFill>
                  <a:schemeClr val="tx1">
                    <a:lumMod val="95000"/>
                  </a:schemeClr>
                </a:solidFill>
              </a:rPr>
              <a:t>	</a:t>
            </a:r>
            <a:endParaRPr lang="de-DE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9702" name="Grafik 9" descr="Logo zugspitzgolf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493056"/>
            <a:ext cx="1469647" cy="1440000"/>
          </a:xfrm>
          <a:prstGeom prst="rect">
            <a:avLst/>
          </a:prstGeom>
          <a:ln w="3175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Grafik 2" descr="Ein Bild, das Person, Schrank, Mann, drinnen enthält.&#10;&#10;Automatisch generierte Beschreibung">
            <a:extLst>
              <a:ext uri="{FF2B5EF4-FFF2-40B4-BE49-F238E27FC236}">
                <a16:creationId xmlns:a16="http://schemas.microsoft.com/office/drawing/2014/main" id="{6DB21874-F6FA-40A0-A777-2DC980137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1706"/>
            <a:ext cx="2048212" cy="1800000"/>
          </a:xfrm>
          <a:prstGeom prst="ellipse">
            <a:avLst/>
          </a:prstGeom>
          <a:ln w="3175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2175992" cy="4710815"/>
          </a:xfrm>
          <a:prstGeom prst="rect">
            <a:avLst/>
          </a:prstGeom>
        </p:spPr>
      </p:pic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07186" y="404664"/>
            <a:ext cx="5957583" cy="2636912"/>
          </a:xfrm>
          <a:ln>
            <a:noFill/>
          </a:ln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Die drei besten Nettospieler pro Gruppe</a:t>
            </a:r>
            <a:endParaRPr lang="de-DE" sz="40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368A80A-D829-49E3-A34F-AF6E9B8F5489}"/>
              </a:ext>
            </a:extLst>
          </p:cNvPr>
          <p:cNvSpPr/>
          <p:nvPr/>
        </p:nvSpPr>
        <p:spPr>
          <a:xfrm>
            <a:off x="539552" y="1772816"/>
            <a:ext cx="504056" cy="432048"/>
          </a:xfrm>
          <a:prstGeom prst="ellipse">
            <a:avLst/>
          </a:prstGeom>
          <a:solidFill>
            <a:srgbClr val="DBD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DEC77-BED9-42DB-9149-E199143C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524000"/>
          </a:xfrm>
        </p:spPr>
        <p:txBody>
          <a:bodyPr/>
          <a:lstStyle/>
          <a:p>
            <a:pPr algn="ctr"/>
            <a:r>
              <a:rPr lang="de-DE" dirty="0">
                <a:latin typeface="Georgia Pro" panose="02040502050405020303" pitchFamily="18" charset="0"/>
              </a:rPr>
              <a:t>Die drei besten Nettospieler Gruppe 50 – 59 (</a:t>
            </a:r>
            <a:r>
              <a:rPr lang="de-DE" sz="2000" dirty="0">
                <a:latin typeface="Georgia Pro" panose="02040502050405020303" pitchFamily="18" charset="0"/>
              </a:rPr>
              <a:t>65 Teilnehmer</a:t>
            </a:r>
            <a:r>
              <a:rPr lang="de-DE" dirty="0">
                <a:latin typeface="Georgia Pro" panose="02040502050405020303" pitchFamily="18" charset="0"/>
              </a:rPr>
              <a:t>)</a:t>
            </a:r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6B43E32-126F-4FC5-836E-69C506BE5071}"/>
              </a:ext>
            </a:extLst>
          </p:cNvPr>
          <p:cNvSpPr txBox="1"/>
          <p:nvPr/>
        </p:nvSpPr>
        <p:spPr>
          <a:xfrm>
            <a:off x="353655" y="4512408"/>
            <a:ext cx="85170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AT" sz="2000" dirty="0">
                <a:solidFill>
                  <a:srgbClr val="FFC000"/>
                </a:solidFill>
              </a:rPr>
              <a:t>PFEIFENBERGER MICHAEL 	GC. </a:t>
            </a:r>
            <a:r>
              <a:rPr lang="de-AT" sz="2000" dirty="0" err="1">
                <a:solidFill>
                  <a:srgbClr val="FFC000"/>
                </a:solidFill>
              </a:rPr>
              <a:t>Miemingert</a:t>
            </a:r>
            <a:r>
              <a:rPr lang="de-AT" sz="2000" dirty="0">
                <a:solidFill>
                  <a:srgbClr val="FFC000"/>
                </a:solidFill>
              </a:rPr>
              <a:t> Plateau	253 PUNKTE</a:t>
            </a:r>
          </a:p>
          <a:p>
            <a:pPr marL="342900" indent="-342900">
              <a:buAutoNum type="arabicPeriod"/>
            </a:pPr>
            <a:r>
              <a:rPr lang="de-AT" sz="2000" dirty="0">
                <a:solidFill>
                  <a:schemeClr val="tx1">
                    <a:lumMod val="75000"/>
                  </a:schemeClr>
                </a:solidFill>
              </a:rPr>
              <a:t>HEINZEL CHRISTIAN			GC. Kitzbühel				225 PUNKTE</a:t>
            </a:r>
          </a:p>
          <a:p>
            <a:pPr marL="342900" indent="-342900">
              <a:buAutoNum type="arabicPeriod"/>
            </a:pPr>
            <a:r>
              <a:rPr lang="de-AT" sz="2000" dirty="0">
                <a:solidFill>
                  <a:schemeClr val="tx1">
                    <a:lumMod val="75000"/>
                  </a:schemeClr>
                </a:solidFill>
              </a:rPr>
              <a:t>ANZENBERGER FRANZ XAVER   GC. K SCHWARZSEE	224 PUNKTE</a:t>
            </a:r>
          </a:p>
          <a:p>
            <a:endParaRPr lang="de-AT" sz="2000" dirty="0"/>
          </a:p>
        </p:txBody>
      </p:sp>
      <p:pic>
        <p:nvPicPr>
          <p:cNvPr id="4" name="Grafik 3" descr="Ein Bild, das Essen, Schild enthält.&#10;&#10;Automatisch generierte Beschreibung">
            <a:extLst>
              <a:ext uri="{FF2B5EF4-FFF2-40B4-BE49-F238E27FC236}">
                <a16:creationId xmlns:a16="http://schemas.microsoft.com/office/drawing/2014/main" id="{5C1FC148-6AF6-4AEB-9B7A-8A53D0C7B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954417"/>
            <a:ext cx="691200" cy="921600"/>
          </a:xfrm>
          <a:prstGeom prst="rect">
            <a:avLst/>
          </a:prstGeom>
          <a:ln w="28575">
            <a:solidFill>
              <a:schemeClr val="tx1">
                <a:lumMod val="85000"/>
              </a:schemeClr>
            </a:solidFill>
          </a:ln>
        </p:spPr>
      </p:pic>
      <p:pic>
        <p:nvPicPr>
          <p:cNvPr id="13" name="Grafik 12" descr="Ein Bild, das Zeichnung, Essen enthält.&#10;&#10;Automatisch generierte Beschreibung">
            <a:extLst>
              <a:ext uri="{FF2B5EF4-FFF2-40B4-BE49-F238E27FC236}">
                <a16:creationId xmlns:a16="http://schemas.microsoft.com/office/drawing/2014/main" id="{03B2BE54-AE0E-4139-8C58-467E47AC2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9" y="2983328"/>
            <a:ext cx="1751794" cy="919692"/>
          </a:xfrm>
          <a:prstGeom prst="rect">
            <a:avLst/>
          </a:prstGeom>
          <a:ln w="38100">
            <a:solidFill>
              <a:srgbClr val="CAB273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7FDF672-83AB-4296-884E-11F31A766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54417"/>
            <a:ext cx="677792" cy="9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7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35757" y="1268760"/>
            <a:ext cx="821533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Begrüßung der Teilnehmer</a:t>
            </a:r>
          </a:p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Vorspeise</a:t>
            </a:r>
          </a:p>
          <a:p>
            <a:pPr>
              <a:defRPr/>
            </a:pP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Preisverteilung: 	</a:t>
            </a:r>
            <a:r>
              <a:rPr lang="de-DE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Zweiball</a:t>
            </a: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 Best Ball</a:t>
            </a:r>
          </a:p>
          <a:p>
            <a:pPr>
              <a:defRPr/>
            </a:pP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HAUPTSPEISE</a:t>
            </a:r>
          </a:p>
          <a:p>
            <a:pPr>
              <a:defRPr/>
            </a:pP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Preisverteilung:  	</a:t>
            </a:r>
          </a:p>
          <a:p>
            <a:pPr>
              <a:defRPr/>
            </a:pP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Die drei Clubnettobesten </a:t>
            </a:r>
          </a:p>
          <a:p>
            <a:pPr>
              <a:defRPr/>
            </a:pP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Preisverteilung:  Brutto- Netto- Einzelsieger Altersgruppen und Gesamt</a:t>
            </a:r>
          </a:p>
          <a:p>
            <a:pPr>
              <a:defRPr/>
            </a:pP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NACHTISCH  </a:t>
            </a:r>
          </a:p>
          <a:p>
            <a:pPr>
              <a:defRPr/>
            </a:pPr>
            <a:r>
              <a:rPr lang="de-DE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Die Mannschaftswertungen - Trophy  2020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24" y="500042"/>
            <a:ext cx="7772400" cy="840726"/>
          </a:xfrm>
        </p:spPr>
        <p:txBody>
          <a:bodyPr anchor="t">
            <a:norm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Ref" pitchFamily="18" charset="0"/>
              </a:rPr>
              <a:t>Das Programm für den Abend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8B1A66BF-1BB8-4274-A80B-AC5AD59AFC04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8496944" cy="237626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dirty="0">
                <a:latin typeface="Georgia Pro" panose="02040502050405020303" pitchFamily="18" charset="0"/>
              </a:rPr>
              <a:t>Die drei besten Nettospieler 60 – 69 </a:t>
            </a:r>
            <a:r>
              <a:rPr lang="de-DE" sz="2000" dirty="0">
                <a:latin typeface="Georgia Pro" panose="02040502050405020303" pitchFamily="18" charset="0"/>
              </a:rPr>
              <a:t>(160 </a:t>
            </a:r>
            <a:r>
              <a:rPr lang="de-DE" sz="2000" dirty="0" err="1">
                <a:latin typeface="Georgia Pro" panose="02040502050405020303" pitchFamily="18" charset="0"/>
              </a:rPr>
              <a:t>tn</a:t>
            </a:r>
            <a:r>
              <a:rPr lang="de-DE" sz="2000" dirty="0">
                <a:latin typeface="Georgia Pro" panose="02040502050405020303" pitchFamily="18" charset="0"/>
              </a:rPr>
              <a:t>)</a:t>
            </a:r>
          </a:p>
          <a:p>
            <a:pPr algn="ctr"/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181FC7-9CDE-4803-95CD-45C45B2751E0}"/>
              </a:ext>
            </a:extLst>
          </p:cNvPr>
          <p:cNvSpPr txBox="1"/>
          <p:nvPr/>
        </p:nvSpPr>
        <p:spPr>
          <a:xfrm>
            <a:off x="-25565" y="4293096"/>
            <a:ext cx="129942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AT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PETER REINHARD      GC. BLUDENZ BRAZ          </a:t>
            </a:r>
            <a:r>
              <a:rPr lang="de-AT" sz="2400" dirty="0">
                <a:solidFill>
                  <a:srgbClr val="CFA74D"/>
                </a:solidFill>
              </a:rPr>
              <a:t>251 PUNKTE</a:t>
            </a:r>
          </a:p>
          <a:p>
            <a:pPr marL="342900" indent="-342900">
              <a:buAutoNum type="arabicPeriod"/>
            </a:pPr>
            <a:r>
              <a:rPr lang="de-AT" sz="2400" dirty="0">
                <a:solidFill>
                  <a:schemeClr val="tx1">
                    <a:lumMod val="85000"/>
                  </a:schemeClr>
                </a:solidFill>
              </a:rPr>
              <a:t>ADAMS DAVID          GC. ZILLERTAL                  246 PUNKTE</a:t>
            </a:r>
          </a:p>
          <a:p>
            <a:pPr marL="342900" indent="-342900">
              <a:buAutoNum type="arabicPeriod"/>
            </a:pPr>
            <a:r>
              <a:rPr lang="de-AT" sz="2400" dirty="0"/>
              <a:t>MARGREITER WERNER GC. Kitzbüheler Alpen 242 </a:t>
            </a:r>
            <a:r>
              <a:rPr lang="de-AT" sz="2400" dirty="0">
                <a:solidFill>
                  <a:schemeClr val="tx1">
                    <a:lumMod val="85000"/>
                  </a:schemeClr>
                </a:solidFill>
              </a:rPr>
              <a:t>PUNKTE</a:t>
            </a:r>
            <a:r>
              <a:rPr lang="de-AT" sz="2400" dirty="0"/>
              <a:t>                             245 PUNKTE</a:t>
            </a:r>
          </a:p>
          <a:p>
            <a:r>
              <a:rPr lang="de-AT" sz="2400" dirty="0"/>
              <a:t>3. WÖLL PETER                GCC. LÄRCHENHOF       242 PUNKTE</a:t>
            </a:r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3A2771B-3989-4D9A-A633-2EEF35D9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3" y="1896761"/>
            <a:ext cx="1677226" cy="1677226"/>
          </a:xfrm>
          <a:prstGeom prst="rect">
            <a:avLst/>
          </a:prstGeom>
          <a:ln w="38100">
            <a:solidFill>
              <a:srgbClr val="CAB273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ABF6269-C2BD-4FB5-9E89-7F7B9B1D2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12" y="2476986"/>
            <a:ext cx="1456556" cy="1456556"/>
          </a:xfrm>
          <a:prstGeom prst="rect">
            <a:avLst/>
          </a:prstGeom>
          <a:ln w="38100">
            <a:solidFill>
              <a:schemeClr val="tx1">
                <a:lumMod val="85000"/>
              </a:schemeClr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355FAE-CA72-4011-BC5D-2B27AA25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686" y="2599824"/>
            <a:ext cx="1456556" cy="1456556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71B5334-51EB-4815-98BA-FB93AD85C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99" y="2543109"/>
            <a:ext cx="1456556" cy="1456556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50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540" y="74280"/>
            <a:ext cx="8280920" cy="1005840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latin typeface="Georgia Pro" panose="02040502050405020303" pitchFamily="18" charset="0"/>
              </a:rPr>
              <a:t>DIE DREI BESTEN NETTOSPIELER DER GRUPPE 70- 79 </a:t>
            </a:r>
            <a:r>
              <a:rPr lang="de-DE" sz="2000" dirty="0">
                <a:latin typeface="Georgia Pro" panose="02040502050405020303" pitchFamily="18" charset="0"/>
              </a:rPr>
              <a:t>(156 </a:t>
            </a:r>
            <a:r>
              <a:rPr lang="de-DE" sz="2000" dirty="0" err="1">
                <a:latin typeface="Georgia Pro" panose="02040502050405020303" pitchFamily="18" charset="0"/>
              </a:rPr>
              <a:t>Tn</a:t>
            </a:r>
            <a:r>
              <a:rPr lang="de-DE" sz="2000" dirty="0">
                <a:latin typeface="Georgia Pro" panose="02040502050405020303" pitchFamily="18" charset="0"/>
              </a:rPr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3A3811-C202-494C-B4D0-6C6121F6511E}"/>
              </a:ext>
            </a:extLst>
          </p:cNvPr>
          <p:cNvSpPr txBox="1"/>
          <p:nvPr/>
        </p:nvSpPr>
        <p:spPr>
          <a:xfrm>
            <a:off x="539552" y="436510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>
                <a:solidFill>
                  <a:srgbClr val="FFC000"/>
                </a:solidFill>
              </a:rPr>
              <a:t>FANKHAUSER JOSEF                       GC. ZILLERTAL                    241 PUNKTE</a:t>
            </a:r>
          </a:p>
          <a:p>
            <a:pPr marL="342900" indent="-342900">
              <a:buAutoNum type="arabicPeriod"/>
            </a:pPr>
            <a:r>
              <a:rPr lang="de-AT" dirty="0">
                <a:solidFill>
                  <a:srgbClr val="ADA5A8"/>
                </a:solidFill>
              </a:rPr>
              <a:t>BINDER OTHMAR                            GC. KITZBÜHELER ALPEN   240 PUNKTE</a:t>
            </a:r>
          </a:p>
          <a:p>
            <a:pPr marL="342900" indent="-342900">
              <a:buAutoNum type="arabicPeriod"/>
            </a:pPr>
            <a:r>
              <a:rPr lang="de-AT" dirty="0"/>
              <a:t>HAID PETER</a:t>
            </a:r>
            <a:r>
              <a:rPr lang="de-AT" dirty="0">
                <a:solidFill>
                  <a:schemeClr val="accent5">
                    <a:lumMod val="75000"/>
                  </a:schemeClr>
                </a:solidFill>
              </a:rPr>
              <a:t>	                                 </a:t>
            </a:r>
            <a:r>
              <a:rPr lang="de-AT" dirty="0"/>
              <a:t>GC. SEEFELD                       234 PUNKTE</a:t>
            </a:r>
          </a:p>
          <a:p>
            <a:r>
              <a:rPr lang="de-AT" dirty="0"/>
              <a:t>3.  MADER HANS                                  GC. ZUGSPITZE TIROL         234PUNKTE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165744-29F4-4634-866D-DC5A49001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1368152" cy="1368152"/>
          </a:xfrm>
          <a:prstGeom prst="roundRect">
            <a:avLst>
              <a:gd name="adj" fmla="val 16667"/>
            </a:avLst>
          </a:prstGeom>
          <a:ln w="38100">
            <a:solidFill>
              <a:srgbClr val="CAB273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8AD711-6B64-4E54-A80E-E08EDC0D9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06" y="2096852"/>
            <a:ext cx="1143000" cy="1123950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15ED83F-963D-4908-A919-439A61C39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574" y="1677111"/>
            <a:ext cx="1224418" cy="1224418"/>
          </a:xfrm>
          <a:prstGeom prst="roundRect">
            <a:avLst>
              <a:gd name="adj" fmla="val 16667"/>
            </a:avLst>
          </a:prstGeom>
          <a:ln w="28575">
            <a:solidFill>
              <a:schemeClr val="tx1">
                <a:lumMod val="8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haltend, Essen, Teller enthält.&#10;&#10;Automatisch generierte Beschreibung">
            <a:extLst>
              <a:ext uri="{FF2B5EF4-FFF2-40B4-BE49-F238E27FC236}">
                <a16:creationId xmlns:a16="http://schemas.microsoft.com/office/drawing/2014/main" id="{8DF64372-C2DB-4E48-BAB4-92623A99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134365"/>
            <a:ext cx="1117600" cy="1086437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D266782-4F51-4C08-8409-C73223347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40461"/>
            <a:ext cx="8892480" cy="2088232"/>
          </a:xfrm>
        </p:spPr>
        <p:txBody>
          <a:bodyPr>
            <a:normAutofit/>
          </a:bodyPr>
          <a:lstStyle/>
          <a:p>
            <a:pPr algn="ctr"/>
            <a:r>
              <a:rPr lang="de-AT" sz="4400" dirty="0"/>
              <a:t>DIE DREI BESTEN NETTOSPIELER 80+ </a:t>
            </a:r>
            <a:r>
              <a:rPr lang="de-AT" sz="2000" dirty="0"/>
              <a:t>(10 Teilnehmer)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FA9D2F-E9F5-4C8F-B1F4-44FAF8ADC4AD}"/>
              </a:ext>
            </a:extLst>
          </p:cNvPr>
          <p:cNvSpPr txBox="1"/>
          <p:nvPr/>
        </p:nvSpPr>
        <p:spPr>
          <a:xfrm>
            <a:off x="107504" y="4653136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>
                <a:solidFill>
                  <a:srgbClr val="CAB273"/>
                </a:solidFill>
              </a:rPr>
              <a:t>FUCHS HANS					GC. KITZBÜHELER ALPEN         238 PUNKTE</a:t>
            </a:r>
            <a:endParaRPr lang="de-AT" dirty="0"/>
          </a:p>
          <a:p>
            <a:pPr marL="342900" indent="-342900">
              <a:buFontTx/>
              <a:buAutoNum type="arabicPeriod"/>
            </a:pPr>
            <a:r>
              <a:rPr lang="de-AT" dirty="0"/>
              <a:t>SAUER REINHOLD				GC. WALCHSEE MOARHOF    223 PUNKTE</a:t>
            </a:r>
          </a:p>
          <a:p>
            <a:pPr marL="342900" indent="-342900">
              <a:buFontTx/>
              <a:buAutoNum type="arabicPeriod"/>
            </a:pPr>
            <a:r>
              <a:rPr lang="de-AT" dirty="0"/>
              <a:t>EHRLICH HORST			       GC. EICHENHEIM                      213 PUNKTE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B9A4C21-A1A8-49ED-B603-CB6A41F14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47132"/>
            <a:ext cx="1656860" cy="102994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2FC121A-1136-4B06-961F-4FFC95EC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2" y="2852936"/>
            <a:ext cx="1456556" cy="1456556"/>
          </a:xfrm>
          <a:prstGeom prst="rect">
            <a:avLst/>
          </a:prstGeom>
          <a:noFill/>
          <a:ln w="38100">
            <a:solidFill>
              <a:srgbClr val="CAB27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5522D27-6B51-4F9D-9FF2-04B0C886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95600"/>
            <a:ext cx="1656860" cy="1325488"/>
          </a:xfrm>
          <a:prstGeom prst="rect">
            <a:avLst/>
          </a:prstGeom>
          <a:ln w="28575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02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958545"/>
            <a:ext cx="2175992" cy="4710815"/>
          </a:xfrm>
          <a:prstGeom prst="rect">
            <a:avLst/>
          </a:prstGeom>
        </p:spPr>
      </p:pic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7" y="0"/>
            <a:ext cx="7829790" cy="1772816"/>
          </a:xfrm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Die drei besten Bruttospieler pro Gruppe</a:t>
            </a:r>
            <a:endParaRPr lang="de-DE" sz="40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43D7847-F9A6-47A9-A8CB-F3E35A4B837E}"/>
              </a:ext>
            </a:extLst>
          </p:cNvPr>
          <p:cNvSpPr/>
          <p:nvPr/>
        </p:nvSpPr>
        <p:spPr>
          <a:xfrm>
            <a:off x="3779912" y="2636912"/>
            <a:ext cx="504056" cy="432048"/>
          </a:xfrm>
          <a:prstGeom prst="rect">
            <a:avLst/>
          </a:prstGeom>
          <a:solidFill>
            <a:srgbClr val="DA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093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Die drei besten Bruttospieler </a:t>
            </a:r>
            <a:br>
              <a:rPr lang="de-DE" sz="4000" dirty="0">
                <a:latin typeface="Georgia Pro" panose="02040502050405020303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 Gruppe 50 – 59 </a:t>
            </a:r>
            <a:r>
              <a:rPr lang="de-DE" sz="2800" dirty="0">
                <a:latin typeface="Georgia Pro" panose="02040502050405020303" pitchFamily="18" charset="0"/>
              </a:rPr>
              <a:t>(65 TN)</a:t>
            </a:r>
            <a:endParaRPr lang="de-DE" sz="28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347313-C6F0-42F5-82F6-7C5075858252}"/>
              </a:ext>
            </a:extLst>
          </p:cNvPr>
          <p:cNvSpPr txBox="1"/>
          <p:nvPr/>
        </p:nvSpPr>
        <p:spPr>
          <a:xfrm>
            <a:off x="1259632" y="3501008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/>
              <a:t>KRÖLL HUBERT                    GC.ZILLERTAL			187 PUNKTE</a:t>
            </a:r>
          </a:p>
          <a:p>
            <a:pPr marL="342900" indent="-342900">
              <a:buAutoNum type="arabicPeriod"/>
            </a:pPr>
            <a:r>
              <a:rPr lang="de-AT" dirty="0"/>
              <a:t>DENGG FRANZ                   GC.ZILLERTAL                     137 PUNKTE</a:t>
            </a:r>
          </a:p>
          <a:p>
            <a:pPr marL="342900" indent="-342900">
              <a:buAutoNum type="arabicPeriod"/>
            </a:pPr>
            <a:r>
              <a:rPr lang="de-AT" dirty="0"/>
              <a:t>HARTL FRANZ                      GC.ZILLERTAL                     129 PUNKTE</a:t>
            </a: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105BA1-0C41-4D16-AC66-5AC7F52B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77" y="2161427"/>
            <a:ext cx="1080000" cy="10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F9D584A-1D30-4CBC-A421-9AF025B26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8406"/>
            <a:ext cx="1080000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F03C0CF-F096-4E37-AA33-5FC853B9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24" y="213633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63 0.009 0.108 0.016 0.108 C 0.023 0.108 0.029 0.063 0.031 0 C 0.034 0.063 0.04 0.108 0.047 0.108 C 0.054 0.108 0.06 0.063 0.062 0 C 0.065 0.063 0.071 0.108 0.078 0.108 C 0.085 0.108 0.092 0.063 0.094 0 C 0.096 0.063 0.102 0.108 0.11 0.108 C 0.116 0.108 0.123 0.063 0.125 0 C 0.127 0.063 0.134 0.108 0.141 0.108 C 0.148 0.108 0.154 0.063 0.156 0 C 0.159 0.063 0.165 0.108 0.172 0.108 C 0.179 0.108 0.185 0.063 0.188 0 C 0.19 0.063 0.196 0.108 0.203 0.108 C 0.21 0.108 0.217 0.063 0.219 0 C 0.221 0.063 0.227 0.108 0.235 0.108 C 0.242 0.108 0.248 0.063 0.25 0 E" pathEditMode="relative" ptsTypes="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Die fünf besten Bruttospieler </a:t>
            </a:r>
            <a:br>
              <a:rPr lang="de-DE" sz="4000" dirty="0">
                <a:latin typeface="Georgia Pro" panose="02040502050405020303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 Gruppe 60 – 69 </a:t>
            </a:r>
            <a:r>
              <a:rPr lang="de-DE" sz="2400" dirty="0">
                <a:latin typeface="Georgia Pro" panose="02040502050405020303" pitchFamily="18" charset="0"/>
              </a:rPr>
              <a:t>(160 TN)</a:t>
            </a:r>
            <a:endParaRPr lang="de-DE" sz="24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347313-C6F0-42F5-82F6-7C5075858252}"/>
              </a:ext>
            </a:extLst>
          </p:cNvPr>
          <p:cNvSpPr txBox="1"/>
          <p:nvPr/>
        </p:nvSpPr>
        <p:spPr>
          <a:xfrm>
            <a:off x="899592" y="4509120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/>
              <a:t>Wöll PETER                          GCC. LÄRCHENHOF		235 PUNKTE</a:t>
            </a:r>
          </a:p>
          <a:p>
            <a:pPr marL="342900" indent="-342900">
              <a:buAutoNum type="arabicPeriod"/>
            </a:pPr>
            <a:r>
              <a:rPr lang="de-AT" dirty="0"/>
              <a:t>WERLBERGER EDI 		      GC. EICHENHEIM               207 PUNKTE</a:t>
            </a:r>
          </a:p>
          <a:p>
            <a:pPr marL="342900" indent="-342900">
              <a:buAutoNum type="arabicPeriod"/>
            </a:pPr>
            <a:r>
              <a:rPr lang="de-AT" dirty="0"/>
              <a:t>EBERL JOSEF                       GC. EICHENHEIM               206 PUNKTE</a:t>
            </a:r>
          </a:p>
          <a:p>
            <a:pPr marL="342900" indent="-342900">
              <a:buAutoNum type="arabicPeriod"/>
            </a:pPr>
            <a:r>
              <a:rPr lang="de-AT" dirty="0"/>
              <a:t>STRASSER MANFRED          GC. ZILLERTAL                    198 PUNKTE</a:t>
            </a:r>
          </a:p>
          <a:p>
            <a:pPr marL="342900" indent="-342900">
              <a:buAutoNum type="arabicPeriod"/>
            </a:pPr>
            <a:r>
              <a:rPr lang="de-AT" dirty="0"/>
              <a:t>HÖCK LEONHARD             GC. URSLAUTAL                 188 PUNKTE</a:t>
            </a:r>
          </a:p>
          <a:p>
            <a:pPr marL="342900" indent="-342900">
              <a:buAutoNum type="arabicPeriod"/>
            </a:pPr>
            <a:r>
              <a:rPr lang="de-AT" dirty="0"/>
              <a:t>VÖTTER HERMANN	      GC. KITZBÜHEL                    185 PUNKTE</a:t>
            </a:r>
          </a:p>
          <a:p>
            <a:endParaRPr lang="de-AT" dirty="0"/>
          </a:p>
        </p:txBody>
      </p:sp>
      <p:pic>
        <p:nvPicPr>
          <p:cNvPr id="5" name="Grafik 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A3AE3087-AA3B-4EA5-90E3-13FE18DD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3" y="2001912"/>
            <a:ext cx="1270000" cy="1270000"/>
          </a:xfrm>
          <a:prstGeom prst="rect">
            <a:avLst/>
          </a:prstGeom>
        </p:spPr>
      </p:pic>
      <p:pic>
        <p:nvPicPr>
          <p:cNvPr id="10" name="Grafik 9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882A742-83ED-4F51-BEBB-DFD76CE8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89" y="2130130"/>
            <a:ext cx="1428750" cy="942975"/>
          </a:xfrm>
          <a:prstGeom prst="rect">
            <a:avLst/>
          </a:prstGeom>
        </p:spPr>
      </p:pic>
      <p:pic>
        <p:nvPicPr>
          <p:cNvPr id="3" name="Grafik 2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97A8E2F-F292-414B-B31D-5071603BB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01" y="3340836"/>
            <a:ext cx="1428750" cy="9429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AA8FDD-207A-440E-B811-68633A35C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560441"/>
            <a:ext cx="880492" cy="8804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F69391-652E-41D5-94F2-9890AB5076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/>
          <a:stretch/>
        </p:blipFill>
        <p:spPr>
          <a:xfrm>
            <a:off x="6864240" y="3698838"/>
            <a:ext cx="642022" cy="6739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D85C828-64F2-4EA3-98C5-FC746CB3F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728" y="3701347"/>
            <a:ext cx="480159" cy="6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0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Die sechs besten Bruttospieler </a:t>
            </a:r>
            <a:br>
              <a:rPr lang="de-DE" sz="4000" dirty="0">
                <a:latin typeface="Georgia Pro" panose="02040502050405020303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 Gruppe 70 – 79 </a:t>
            </a:r>
            <a:r>
              <a:rPr lang="de-DE" sz="2400" dirty="0">
                <a:latin typeface="Georgia Pro" panose="02040502050405020303" pitchFamily="18" charset="0"/>
              </a:rPr>
              <a:t>(156 TN)</a:t>
            </a:r>
            <a:endParaRPr lang="de-DE" sz="24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347313-C6F0-42F5-82F6-7C5075858252}"/>
              </a:ext>
            </a:extLst>
          </p:cNvPr>
          <p:cNvSpPr txBox="1"/>
          <p:nvPr/>
        </p:nvSpPr>
        <p:spPr>
          <a:xfrm>
            <a:off x="899592" y="4509120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/>
              <a:t>LACKNER  SIMON                   GCC. Lärchenhof            215 PUNKTE </a:t>
            </a:r>
          </a:p>
          <a:p>
            <a:pPr marL="342900" indent="-342900">
              <a:buAutoNum type="arabicPeriod"/>
            </a:pPr>
            <a:r>
              <a:rPr lang="de-AT" dirty="0"/>
              <a:t>FANKHAUSER JOSEF                GC. ZILLERTAL                   200 PUNKTE</a:t>
            </a:r>
          </a:p>
          <a:p>
            <a:pPr marL="342900" indent="-342900">
              <a:buFontTx/>
              <a:buAutoNum type="arabicPeriod"/>
            </a:pPr>
            <a:r>
              <a:rPr lang="de-AT" dirty="0"/>
              <a:t>HINTERHOLZER RUDI                GC. EICHENHEIM 		     185 PUNKTE</a:t>
            </a:r>
          </a:p>
          <a:p>
            <a:pPr marL="342900" indent="-342900">
              <a:buFontTx/>
              <a:buAutoNum type="arabicPeriod"/>
            </a:pPr>
            <a:r>
              <a:rPr lang="de-AT" dirty="0"/>
              <a:t>LEUTGEB GERHARD		     GC. INNSBRUCK                177 PUNKTE</a:t>
            </a:r>
          </a:p>
          <a:p>
            <a:pPr marL="342900" indent="-342900">
              <a:buFont typeface="+mj-lt"/>
              <a:buAutoNum type="arabicPeriod"/>
            </a:pPr>
            <a:r>
              <a:rPr lang="de-AT" dirty="0"/>
              <a:t>PIGNETER RUDOLF                  GCC. LÄRCHENHOF          176 PUNKTE</a:t>
            </a:r>
          </a:p>
          <a:p>
            <a:pPr marL="342900" indent="-342900">
              <a:buFont typeface="+mj-lt"/>
              <a:buAutoNum type="arabicPeriod"/>
            </a:pPr>
            <a:r>
              <a:rPr lang="de-AT" dirty="0"/>
              <a:t>HAID PETER				     GC. SEEFELD WILDMOOS  155 PUNKTE</a:t>
            </a:r>
          </a:p>
          <a:p>
            <a:pPr marL="342900" indent="-342900">
              <a:buAutoNum type="arabicPeriod"/>
            </a:pPr>
            <a:endParaRPr lang="de-AT" dirty="0"/>
          </a:p>
          <a:p>
            <a:pPr marL="342900" indent="-342900">
              <a:buFontTx/>
              <a:buAutoNum type="arabicPeriod"/>
            </a:pPr>
            <a:endParaRPr lang="de-AT" dirty="0"/>
          </a:p>
          <a:p>
            <a:endParaRPr lang="de-AT" dirty="0"/>
          </a:p>
        </p:txBody>
      </p:sp>
      <p:pic>
        <p:nvPicPr>
          <p:cNvPr id="9" name="Grafik 8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347ADD2-4F63-470D-A68A-1F063E770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5" y="3046374"/>
            <a:ext cx="1332088" cy="1332088"/>
          </a:xfrm>
          <a:prstGeom prst="rect">
            <a:avLst/>
          </a:prstGeom>
        </p:spPr>
      </p:pic>
      <p:pic>
        <p:nvPicPr>
          <p:cNvPr id="10" name="Grafik 9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882A742-83ED-4F51-BEBB-DFD76CE8B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64" y="2307109"/>
            <a:ext cx="1363636" cy="90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C08C820-B91A-4C80-B986-30EFA21A4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84" y="2334588"/>
            <a:ext cx="1224138" cy="12241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D7E048-9174-45B7-8B2A-41E102CA3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32040" y="2608676"/>
            <a:ext cx="832554" cy="7749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A5E0E2D-E46F-48C3-B209-6E216A4CE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373901" y="3207109"/>
            <a:ext cx="632618" cy="641203"/>
          </a:xfrm>
          <a:prstGeom prst="rect">
            <a:avLst/>
          </a:prstGeom>
        </p:spPr>
      </p:pic>
      <p:pic>
        <p:nvPicPr>
          <p:cNvPr id="14" name="Grafik 13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EE3DECA7-3331-41AD-869D-97139756C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69293"/>
            <a:ext cx="675632" cy="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0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Der beste Bruttospieler </a:t>
            </a:r>
            <a:br>
              <a:rPr lang="de-DE" sz="4000" dirty="0">
                <a:latin typeface="Georgia Pro" panose="02040502050405020303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 Gruppe MOS 80+</a:t>
            </a:r>
            <a:endParaRPr lang="de-DE" sz="40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347313-C6F0-42F5-82F6-7C5075858252}"/>
              </a:ext>
            </a:extLst>
          </p:cNvPr>
          <p:cNvSpPr txBox="1"/>
          <p:nvPr/>
        </p:nvSpPr>
        <p:spPr>
          <a:xfrm>
            <a:off x="0" y="4509120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                           </a:t>
            </a:r>
            <a:r>
              <a:rPr lang="de-AT" sz="2400" dirty="0"/>
              <a:t>FUCHS HANS </a:t>
            </a:r>
            <a:r>
              <a:rPr lang="de-AT" dirty="0"/>
              <a:t>GC. Kitzbüheler Alpen Westendorf  135 Punkte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BB6E5C-DDC5-41C1-A56B-A9D276215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24" y="2708920"/>
            <a:ext cx="1768352" cy="1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7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Golfclub-Display_2013-473x102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1958545"/>
            <a:ext cx="2175992" cy="4710815"/>
          </a:xfrm>
          <a:prstGeom prst="rect">
            <a:avLst/>
          </a:prstGeom>
        </p:spPr>
      </p:pic>
      <p:sp useBgFill="1"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7" y="0"/>
            <a:ext cx="7829790" cy="1772816"/>
          </a:xfrm>
        </p:spPr>
        <p:txBody>
          <a:bodyPr anchor="t">
            <a:noAutofit/>
          </a:bodyPr>
          <a:lstStyle/>
          <a:p>
            <a:pPr algn="ctr">
              <a:spcBef>
                <a:spcPct val="50000"/>
              </a:spcBef>
              <a:defRPr/>
            </a:pPr>
            <a:br>
              <a:rPr lang="de-DE" sz="4000" dirty="0">
                <a:solidFill>
                  <a:schemeClr val="bg1"/>
                </a:solidFill>
                <a:latin typeface="Georgia Ref" pitchFamily="18" charset="0"/>
              </a:rPr>
            </a:br>
            <a:r>
              <a:rPr lang="de-DE" sz="4000" dirty="0">
                <a:latin typeface="Georgia Pro" panose="02040502050405020303" pitchFamily="18" charset="0"/>
              </a:rPr>
              <a:t>Die drei besten GESAMT-BRUTTOSPIELER 2020</a:t>
            </a:r>
            <a:endParaRPr lang="de-DE" sz="4000" dirty="0">
              <a:solidFill>
                <a:srgbClr val="0033CC"/>
              </a:solidFill>
              <a:effectLst/>
              <a:latin typeface="Georgia Ref" pitchFamily="18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AE8CA59-3640-4C25-BBE3-F1120EA29179}"/>
              </a:ext>
            </a:extLst>
          </p:cNvPr>
          <p:cNvSpPr/>
          <p:nvPr/>
        </p:nvSpPr>
        <p:spPr>
          <a:xfrm>
            <a:off x="3779912" y="2636912"/>
            <a:ext cx="504056" cy="432048"/>
          </a:xfrm>
          <a:prstGeom prst="rect">
            <a:avLst/>
          </a:prstGeom>
          <a:solidFill>
            <a:srgbClr val="DA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84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3DE8C2C8-BE88-48AB-A9FA-ED9A02A67E8D}"/>
              </a:ext>
            </a:extLst>
          </p:cNvPr>
          <p:cNvSpPr txBox="1"/>
          <p:nvPr/>
        </p:nvSpPr>
        <p:spPr>
          <a:xfrm>
            <a:off x="1066874" y="1393065"/>
            <a:ext cx="711201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/>
              <a:t>WÖLL PETER			GCC. LÄRCHENHOF        235 PUNKTE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2.  LACKNER SIMON          GCC. LÄRCHENHOF        215 PUNKTE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pPr marL="342900" indent="-342900" algn="ctr">
              <a:buAutoNum type="arabicPeriod" startAt="3"/>
            </a:pPr>
            <a:r>
              <a:rPr lang="de-AT" dirty="0"/>
              <a:t>WERLBERGER EDI          GC. EICHENHEIM              207 PUNKTE</a:t>
            </a:r>
          </a:p>
          <a:p>
            <a:pPr marL="342900" indent="-342900">
              <a:buAutoNum type="arabicPeriod" startAt="3"/>
            </a:pPr>
            <a:endParaRPr lang="de-AT" dirty="0"/>
          </a:p>
          <a:p>
            <a:pPr marL="342900" indent="-342900">
              <a:buAutoNum type="arabicPeriod" startAt="3"/>
            </a:pPr>
            <a:endParaRPr lang="de-AT" dirty="0"/>
          </a:p>
          <a:p>
            <a:pPr marL="342900" indent="-342900">
              <a:buAutoNum type="arabicPeriod" startAt="3"/>
            </a:pPr>
            <a:endParaRPr lang="de-AT" dirty="0"/>
          </a:p>
          <a:p>
            <a:pPr marL="342900" indent="-342900">
              <a:buAutoNum type="arabicPeriod" startAt="3"/>
            </a:pPr>
            <a:endParaRPr lang="de-AT" dirty="0"/>
          </a:p>
          <a:p>
            <a:pPr marL="342900" indent="-342900">
              <a:buAutoNum type="arabicPeriod" startAt="3"/>
            </a:pPr>
            <a:endParaRPr lang="de-AT" dirty="0"/>
          </a:p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29481B-8ABA-47F5-9084-84FB365378A0}"/>
              </a:ext>
            </a:extLst>
          </p:cNvPr>
          <p:cNvSpPr txBox="1"/>
          <p:nvPr/>
        </p:nvSpPr>
        <p:spPr>
          <a:xfrm>
            <a:off x="1043608" y="548680"/>
            <a:ext cx="72731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/>
              <a:t>DIE DREI BESTEN BRUTTOSPIELER 2020</a:t>
            </a:r>
          </a:p>
          <a:p>
            <a:endParaRPr lang="de-AT" dirty="0"/>
          </a:p>
        </p:txBody>
      </p:sp>
      <p:pic>
        <p:nvPicPr>
          <p:cNvPr id="8" name="Grafik 7" descr="Ein Bild, das Person, Himmel, Mann, draußen enthält.&#10;&#10;Automatisch generierte Beschreibung">
            <a:extLst>
              <a:ext uri="{FF2B5EF4-FFF2-40B4-BE49-F238E27FC236}">
                <a16:creationId xmlns:a16="http://schemas.microsoft.com/office/drawing/2014/main" id="{58A513B1-F0B3-4258-A159-DFCC564C2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16" y="1844824"/>
            <a:ext cx="1570845" cy="1440000"/>
          </a:xfrm>
          <a:prstGeom prst="ellipse">
            <a:avLst/>
          </a:prstGeom>
          <a:ln w="63500" cap="rnd">
            <a:solidFill>
              <a:srgbClr val="CFA74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 descr="Ein Bild, das Baum, draußen, Person, Mann enthält.&#10;&#10;Automatisch generierte Beschreibung">
            <a:extLst>
              <a:ext uri="{FF2B5EF4-FFF2-40B4-BE49-F238E27FC236}">
                <a16:creationId xmlns:a16="http://schemas.microsoft.com/office/drawing/2014/main" id="{E0B7148C-85ED-49FC-A44F-824070D53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9" y="3739548"/>
            <a:ext cx="1152754" cy="1080000"/>
          </a:xfrm>
          <a:prstGeom prst="ellipse">
            <a:avLst/>
          </a:prstGeom>
          <a:ln w="63500" cap="rnd">
            <a:solidFill>
              <a:schemeClr val="tx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986F9C-BA82-4B76-B9D8-FF609AB17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17" y="5292216"/>
            <a:ext cx="1061926" cy="1072236"/>
          </a:xfrm>
          <a:prstGeom prst="ellipse">
            <a:avLst/>
          </a:prstGeom>
          <a:ln w="28575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07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8662" y="642918"/>
            <a:ext cx="8072494" cy="4357718"/>
          </a:xfrm>
        </p:spPr>
        <p:txBody>
          <a:bodyPr anchor="t">
            <a:normAutofit fontScale="90000"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br>
              <a:rPr lang="de-DE" sz="3600" dirty="0">
                <a:solidFill>
                  <a:schemeClr val="bg1"/>
                </a:solidFill>
                <a:effectLst/>
                <a:latin typeface="Georgia Ref" pitchFamily="18" charset="0"/>
              </a:rPr>
            </a:br>
            <a:br>
              <a:rPr lang="de-DE" sz="3600" dirty="0">
                <a:solidFill>
                  <a:schemeClr val="bg1"/>
                </a:solidFill>
                <a:effectLst/>
                <a:latin typeface="Georgia Ref" pitchFamily="18" charset="0"/>
              </a:rPr>
            </a:br>
            <a:br>
              <a:rPr lang="de-DE" sz="3600" dirty="0">
                <a:solidFill>
                  <a:schemeClr val="bg1"/>
                </a:solidFill>
                <a:effectLst/>
                <a:latin typeface="Georgia Ref" pitchFamily="18" charset="0"/>
              </a:rPr>
            </a:br>
            <a:br>
              <a:rPr lang="de-DE" sz="3600" dirty="0">
                <a:solidFill>
                  <a:schemeClr val="bg1"/>
                </a:solidFill>
                <a:effectLst/>
                <a:latin typeface="Georgia Ref" pitchFamily="18" charset="0"/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Light" panose="020B0604020202020204" pitchFamily="18" charset="0"/>
              </a:rPr>
              <a:t>Preisverteilung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Light" panose="020B0604020202020204" pitchFamily="18" charset="0"/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Light" panose="020B0604020202020204" pitchFamily="18" charset="0"/>
              </a:rPr>
              <a:t>Die drei besten Clubnettospieler</a:t>
            </a:r>
            <a:r>
              <a:rPr lang="de-DE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 Light" panose="020B0604020202020204" pitchFamily="18" charset="0"/>
              </a:rPr>
              <a:t> </a:t>
            </a:r>
            <a:endParaRPr lang="de-DE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Pro Cond Light" panose="020B0604020202020204" pitchFamily="18" charset="0"/>
            </a:endParaRPr>
          </a:p>
        </p:txBody>
      </p:sp>
      <p:pic>
        <p:nvPicPr>
          <p:cNvPr id="3" name="Grafik 2" descr="trophy139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29" y="571480"/>
            <a:ext cx="171365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3DE8C2C8-BE88-48AB-A9FA-ED9A02A67E8D}"/>
              </a:ext>
            </a:extLst>
          </p:cNvPr>
          <p:cNvSpPr txBox="1"/>
          <p:nvPr/>
        </p:nvSpPr>
        <p:spPr>
          <a:xfrm>
            <a:off x="476410" y="1478873"/>
            <a:ext cx="8273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e-AT" dirty="0"/>
              <a:t>LACKNER SIMON			     GCC. LÄRCHENHOF               215 PUNKTE </a:t>
            </a:r>
          </a:p>
          <a:p>
            <a:pPr marL="342900" indent="-342900">
              <a:buAutoNum type="arabicPeriod"/>
            </a:pPr>
            <a:r>
              <a:rPr lang="de-AT" dirty="0"/>
              <a:t>FANKHAUSER JOSEF                 GC. ZILLERTAL		            200 PUNKTE</a:t>
            </a:r>
          </a:p>
          <a:p>
            <a:r>
              <a:rPr lang="de-AT" dirty="0"/>
              <a:t>3.  </a:t>
            </a:r>
            <a:r>
              <a:rPr lang="de-AT"/>
              <a:t>HINTERHOLZER </a:t>
            </a:r>
            <a:r>
              <a:rPr lang="de-AT" dirty="0"/>
              <a:t>RUDI 	             GC. EICHENHEIM	                   185 PUNKTE</a:t>
            </a:r>
          </a:p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529481B-8ABA-47F5-9084-84FB365378A0}"/>
              </a:ext>
            </a:extLst>
          </p:cNvPr>
          <p:cNvSpPr txBox="1"/>
          <p:nvPr/>
        </p:nvSpPr>
        <p:spPr>
          <a:xfrm>
            <a:off x="35496" y="510418"/>
            <a:ext cx="93474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dirty="0"/>
              <a:t>DIE DREI BESTEN MASTERS BRUTTOSPIELER 2020</a:t>
            </a:r>
          </a:p>
          <a:p>
            <a:endParaRPr lang="de-AT" dirty="0"/>
          </a:p>
        </p:txBody>
      </p:sp>
      <p:pic>
        <p:nvPicPr>
          <p:cNvPr id="4" name="Grafik 3" descr="Ein Bild, das Person, Baum, draußen, Mann enthält.&#10;&#10;Automatisch generierte Beschreibung">
            <a:extLst>
              <a:ext uri="{FF2B5EF4-FFF2-40B4-BE49-F238E27FC236}">
                <a16:creationId xmlns:a16="http://schemas.microsoft.com/office/drawing/2014/main" id="{62228529-EDD4-4194-A050-0AEE451D0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149240"/>
            <a:ext cx="1281803" cy="1440000"/>
          </a:xfrm>
          <a:prstGeom prst="roundRect">
            <a:avLst>
              <a:gd name="adj" fmla="val 16667"/>
            </a:avLst>
          </a:prstGeom>
          <a:ln>
            <a:solidFill>
              <a:srgbClr val="DADED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Grafik 12" descr="Ein Bild, das Person, Wand, drinnen, Mann enthält.&#10;&#10;Automatisch generierte Beschreibung">
            <a:extLst>
              <a:ext uri="{FF2B5EF4-FFF2-40B4-BE49-F238E27FC236}">
                <a16:creationId xmlns:a16="http://schemas.microsoft.com/office/drawing/2014/main" id="{DF35CCF6-2622-463B-9250-9474320D4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35" y="4977272"/>
            <a:ext cx="1116417" cy="900000"/>
          </a:xfrm>
          <a:prstGeom prst="roundRect">
            <a:avLst>
              <a:gd name="adj" fmla="val 16667"/>
            </a:avLst>
          </a:prstGeom>
          <a:ln>
            <a:solidFill>
              <a:srgbClr val="CFA74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fik 4" descr="Ein Bild, das Person, Mann, draußen, tragen enthält.&#10;&#10;Automatisch generierte Beschreibung">
            <a:extLst>
              <a:ext uri="{FF2B5EF4-FFF2-40B4-BE49-F238E27FC236}">
                <a16:creationId xmlns:a16="http://schemas.microsoft.com/office/drawing/2014/main" id="{A7E7B59A-FF3E-4658-BE01-6E35D4A6EE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9" y="2856955"/>
            <a:ext cx="1862766" cy="2160000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52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515" y="141126"/>
            <a:ext cx="8727232" cy="1785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Mannschaftswertungen Netto 2020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A620F1B-7602-4EB0-A765-1AC0E97BA796}"/>
              </a:ext>
            </a:extLst>
          </p:cNvPr>
          <p:cNvSpPr txBox="1"/>
          <p:nvPr/>
        </p:nvSpPr>
        <p:spPr>
          <a:xfrm>
            <a:off x="345139" y="2492896"/>
            <a:ext cx="8182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F5370B4-67F4-4037-B524-2857DDBD3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65051"/>
              </p:ext>
            </p:extLst>
          </p:nvPr>
        </p:nvGraphicFramePr>
        <p:xfrm>
          <a:off x="700501" y="2060848"/>
          <a:ext cx="7827261" cy="465887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rgbClr val="000000">
                      <a:alpha val="78000"/>
                    </a:srgbClr>
                  </a:outerShdw>
                </a:effectLst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902782030"/>
                    </a:ext>
                  </a:extLst>
                </a:gridCol>
                <a:gridCol w="1239026">
                  <a:extLst>
                    <a:ext uri="{9D8B030D-6E8A-4147-A177-3AD203B41FA5}">
                      <a16:colId xmlns:a16="http://schemas.microsoft.com/office/drawing/2014/main" val="1403636161"/>
                    </a:ext>
                  </a:extLst>
                </a:gridCol>
                <a:gridCol w="2359546">
                  <a:extLst>
                    <a:ext uri="{9D8B030D-6E8A-4147-A177-3AD203B41FA5}">
                      <a16:colId xmlns:a16="http://schemas.microsoft.com/office/drawing/2014/main" val="2207476535"/>
                    </a:ext>
                  </a:extLst>
                </a:gridCol>
                <a:gridCol w="988329">
                  <a:extLst>
                    <a:ext uri="{9D8B030D-6E8A-4147-A177-3AD203B41FA5}">
                      <a16:colId xmlns:a16="http://schemas.microsoft.com/office/drawing/2014/main" val="206492349"/>
                    </a:ext>
                  </a:extLst>
                </a:gridCol>
              </a:tblGrid>
              <a:tr h="440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Golf CLUB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WERTUNG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ALLE NETTO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RANG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51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</a:rPr>
                        <a:t>Posthotel Achenkirch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</a:rPr>
                        <a:t>Gut </a:t>
                      </a:r>
                      <a:r>
                        <a:rPr lang="de-DE" sz="1800" dirty="0" err="1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</a:rPr>
                        <a:t>Brandlhof</a:t>
                      </a:r>
                      <a:endParaRPr lang="de-DE" sz="1800" dirty="0">
                        <a:solidFill>
                          <a:schemeClr val="accent2"/>
                        </a:solidFill>
                        <a:effectLst/>
                        <a:latin typeface="Century" panose="020406040505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Rasmushof</a:t>
                      </a:r>
                      <a:endParaRPr lang="de-AT" sz="1800" dirty="0">
                        <a:solidFill>
                          <a:schemeClr val="accent2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046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</a:rPr>
                        <a:t>Seefeld Reith</a:t>
                      </a:r>
                      <a:endParaRPr lang="de-AT" sz="1800" dirty="0">
                        <a:solidFill>
                          <a:schemeClr val="accent2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</a:rPr>
                        <a:t>262</a:t>
                      </a:r>
                      <a:endParaRPr lang="de-AT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</a:rPr>
                        <a:t>262</a:t>
                      </a:r>
                      <a:endParaRPr lang="de-AT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de-AT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760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</a:rPr>
                        <a:t>Naturpark Brand</a:t>
                      </a:r>
                      <a:endParaRPr lang="de-AT" sz="1800" dirty="0">
                        <a:solidFill>
                          <a:schemeClr val="accent2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accent2"/>
                          </a:solidFill>
                          <a:effectLst/>
                          <a:latin typeface="Century" panose="02040604050505020304" pitchFamily="18" charset="0"/>
                        </a:rPr>
                        <a:t>Dolomitengolf</a:t>
                      </a:r>
                      <a:endParaRPr lang="de-AT" sz="1800" dirty="0">
                        <a:solidFill>
                          <a:schemeClr val="accent2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</a:rPr>
                        <a:t>269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</a:t>
                      </a:r>
                      <a:endParaRPr lang="de-AT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</a:rPr>
                        <a:t>269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</a:t>
                      </a:r>
                      <a:endParaRPr lang="de-AT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de-AT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37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effectLst/>
                          <a:latin typeface="Century" panose="02040604050505020304" pitchFamily="18" charset="0"/>
                        </a:rPr>
                        <a:t>Bludenz Braz</a:t>
                      </a:r>
                      <a:endParaRPr lang="de-AT" sz="18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426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818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18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9528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effectLst/>
                          <a:latin typeface="Century" panose="02040604050505020304" pitchFamily="18" charset="0"/>
                        </a:rPr>
                        <a:t>Urslautal</a:t>
                      </a:r>
                      <a:endParaRPr lang="de-AT" sz="18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816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1249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17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8658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effectLst/>
                          <a:latin typeface="Century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Walchsee Moarhof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  <a:effectLst/>
                        </a:rPr>
                        <a:t>825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effectLst/>
                        </a:rPr>
                        <a:t>1481</a:t>
                      </a:r>
                      <a:endParaRPr lang="de-AT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de-AT" sz="11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391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effectLst/>
                          <a:latin typeface="Century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Zugspitze Tirol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830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1939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15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46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effectLst/>
                          <a:latin typeface="Century" panose="020406040505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Nationalpark Hohe Tauern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833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1493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14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1012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entury" panose="02040604050505020304" pitchFamily="18" charset="0"/>
                        </a:rPr>
                        <a:t>Kitzbühel Schwarzsee</a:t>
                      </a:r>
                      <a:endParaRPr lang="de-AT" sz="18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35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entury" panose="02040604050505020304" pitchFamily="18" charset="0"/>
                        </a:rPr>
                        <a:t>Kitzbühel</a:t>
                      </a:r>
                      <a:endParaRPr lang="de-AT" sz="18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854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1302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12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3294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entury" panose="02040604050505020304" pitchFamily="18" charset="0"/>
                        </a:rPr>
                        <a:t>Zell am See – Kaprun</a:t>
                      </a:r>
                      <a:endParaRPr lang="de-AT" sz="18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877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1255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11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4570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Century" panose="02040604050505020304" pitchFamily="18" charset="0"/>
                        </a:rPr>
                        <a:t> Innsbruck Igls</a:t>
                      </a:r>
                      <a:endParaRPr lang="de-AT" sz="1800" dirty="0"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 883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1453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10</a:t>
                      </a:r>
                      <a:endParaRPr lang="de-AT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490048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800" y="548680"/>
            <a:ext cx="8439200" cy="1785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0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Mannschaftswertungen Netto 2020</a:t>
            </a:r>
            <a:endParaRPr lang="de-DE" sz="40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 Ref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7416"/>
            <a:ext cx="777428" cy="1555734"/>
          </a:xfrm>
          <a:prstGeom prst="rect">
            <a:avLst/>
          </a:prstGeom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FD0EF97-104A-4283-8704-020C08A62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03525"/>
              </p:ext>
            </p:extLst>
          </p:nvPr>
        </p:nvGraphicFramePr>
        <p:xfrm>
          <a:off x="323528" y="3575648"/>
          <a:ext cx="8182623" cy="2144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5722">
                  <a:extLst>
                    <a:ext uri="{9D8B030D-6E8A-4147-A177-3AD203B41FA5}">
                      <a16:colId xmlns:a16="http://schemas.microsoft.com/office/drawing/2014/main" val="2902782030"/>
                    </a:ext>
                  </a:extLst>
                </a:gridCol>
                <a:gridCol w="1239026">
                  <a:extLst>
                    <a:ext uri="{9D8B030D-6E8A-4147-A177-3AD203B41FA5}">
                      <a16:colId xmlns:a16="http://schemas.microsoft.com/office/drawing/2014/main" val="1403636161"/>
                    </a:ext>
                  </a:extLst>
                </a:gridCol>
                <a:gridCol w="2359546">
                  <a:extLst>
                    <a:ext uri="{9D8B030D-6E8A-4147-A177-3AD203B41FA5}">
                      <a16:colId xmlns:a16="http://schemas.microsoft.com/office/drawing/2014/main" val="2207476535"/>
                    </a:ext>
                  </a:extLst>
                </a:gridCol>
                <a:gridCol w="988329">
                  <a:extLst>
                    <a:ext uri="{9D8B030D-6E8A-4147-A177-3AD203B41FA5}">
                      <a16:colId xmlns:a16="http://schemas.microsoft.com/office/drawing/2014/main" val="206492349"/>
                    </a:ext>
                  </a:extLst>
                </a:gridCol>
              </a:tblGrid>
              <a:tr h="440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Golf CLUB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WERTUNG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ALLE NETTO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RANG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51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Kaiserwinkel Lärchenhof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887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9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046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Seefeld Wildmoos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890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70C0"/>
                          </a:solidFill>
                          <a:effectLst/>
                        </a:rPr>
                        <a:t>2196</a:t>
                      </a:r>
                      <a:endParaRPr lang="de-AT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760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Wilder Kaiser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892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70C0"/>
                          </a:solidFill>
                          <a:effectLst/>
                        </a:rPr>
                        <a:t>1609</a:t>
                      </a:r>
                      <a:endParaRPr lang="de-AT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7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37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Eichenheim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901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70C0"/>
                          </a:solidFill>
                          <a:effectLst/>
                        </a:rPr>
                        <a:t>1897</a:t>
                      </a:r>
                      <a:endParaRPr lang="de-AT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6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9528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>
                          <a:effectLst/>
                          <a:latin typeface="Century Gothic" panose="020B0502020202020204" pitchFamily="34" charset="0"/>
                        </a:rPr>
                        <a:t>Mieminger</a:t>
                      </a:r>
                      <a:r>
                        <a:rPr lang="de-DE" sz="1800" dirty="0">
                          <a:effectLst/>
                          <a:latin typeface="Century Gothic" panose="020B0502020202020204" pitchFamily="34" charset="0"/>
                        </a:rPr>
                        <a:t> Plateau</a:t>
                      </a:r>
                      <a:endParaRPr lang="de-AT" sz="18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929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70C0"/>
                          </a:solidFill>
                          <a:effectLst/>
                        </a:rPr>
                        <a:t>2210</a:t>
                      </a:r>
                      <a:endParaRPr lang="de-AT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8658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Lärchenhof</a:t>
                      </a: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930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rgbClr val="0070C0"/>
                          </a:solidFill>
                          <a:effectLst/>
                        </a:rPr>
                        <a:t>1383</a:t>
                      </a:r>
                      <a:endParaRPr lang="de-AT" sz="11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de-AT" sz="11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391079"/>
                  </a:ext>
                </a:extLst>
              </a:tr>
            </a:tbl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32030B5D-B7F2-425A-B048-C7F25B391821}"/>
              </a:ext>
            </a:extLst>
          </p:cNvPr>
          <p:cNvSpPr/>
          <p:nvPr/>
        </p:nvSpPr>
        <p:spPr>
          <a:xfrm>
            <a:off x="539552" y="692696"/>
            <a:ext cx="165248" cy="144016"/>
          </a:xfrm>
          <a:prstGeom prst="ellipse">
            <a:avLst/>
          </a:prstGeom>
          <a:solidFill>
            <a:srgbClr val="D6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827584" y="6237312"/>
            <a:ext cx="7209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3. Rang GLC. Achensee 948 Punkte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113B22-4AB0-4E8B-B44C-F043ABF54C3F}"/>
              </a:ext>
            </a:extLst>
          </p:cNvPr>
          <p:cNvSpPr txBox="1"/>
          <p:nvPr/>
        </p:nvSpPr>
        <p:spPr>
          <a:xfrm>
            <a:off x="500467" y="60481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accent2">
                    <a:lumMod val="75000"/>
                  </a:schemeClr>
                </a:solidFill>
              </a:rPr>
              <a:t>Mannschaftswertungen Netto 2020</a:t>
            </a:r>
            <a:endParaRPr lang="de-A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Grafik 4" descr="Ein Bild, das Gras, draußen, Pflanze, Baum enthält.&#10;&#10;Automatisch generierte Beschreibung">
            <a:extLst>
              <a:ext uri="{FF2B5EF4-FFF2-40B4-BE49-F238E27FC236}">
                <a16:creationId xmlns:a16="http://schemas.microsoft.com/office/drawing/2014/main" id="{14362492-A4E6-40DB-A9F3-E6EA31798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0587"/>
            <a:ext cx="7620000" cy="5076825"/>
          </a:xfrm>
          <a:prstGeom prst="rect">
            <a:avLst/>
          </a:prstGeom>
        </p:spPr>
      </p:pic>
      <p:pic>
        <p:nvPicPr>
          <p:cNvPr id="9" name="Grafik 8" descr="Ein Bild, das Gras, Berg, draußen, Natur enthält.&#10;&#10;Automatisch generierte Beschreibung">
            <a:extLst>
              <a:ext uri="{FF2B5EF4-FFF2-40B4-BE49-F238E27FC236}">
                <a16:creationId xmlns:a16="http://schemas.microsoft.com/office/drawing/2014/main" id="{24F62FAB-8D8B-4476-AB06-4572DAB72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175"/>
            <a:ext cx="7620000" cy="51009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Wasser, draußen, Fluss enthält.&#10;&#10;Automatisch generierte Beschreibung">
            <a:extLst>
              <a:ext uri="{FF2B5EF4-FFF2-40B4-BE49-F238E27FC236}">
                <a16:creationId xmlns:a16="http://schemas.microsoft.com/office/drawing/2014/main" id="{967EDF4A-7A9A-4440-88AB-FD1085442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8947"/>
            <a:ext cx="7923983" cy="5562013"/>
          </a:xfrm>
          <a:prstGeom prst="rect">
            <a:avLst/>
          </a:prstGeom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-136364" y="6027003"/>
            <a:ext cx="9108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DADEDF"/>
                </a:solidFill>
                <a:latin typeface="Batang" pitchFamily="18" charset="-127"/>
              </a:rPr>
              <a:t>2. Rang </a:t>
            </a:r>
            <a:r>
              <a:rPr lang="de-DE" sz="2400" dirty="0">
                <a:solidFill>
                  <a:srgbClr val="DADEDF"/>
                </a:solidFill>
                <a:latin typeface="Batang" pitchFamily="18" charset="-127"/>
              </a:rPr>
              <a:t>GC. Kitzbüheler Alpen Westendorf 969 Punkte</a:t>
            </a:r>
          </a:p>
        </p:txBody>
      </p:sp>
      <p:sp>
        <p:nvSpPr>
          <p:cNvPr id="9" name="Rechteck 8"/>
          <p:cNvSpPr/>
          <p:nvPr/>
        </p:nvSpPr>
        <p:spPr>
          <a:xfrm>
            <a:off x="25400" y="-2738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rgbClr val="DADEDF"/>
                </a:solidFill>
              </a:rPr>
              <a:t>Mannschaftswertungen Netto 2020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-136364" y="6027003"/>
            <a:ext cx="9108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800" b="1" dirty="0">
                <a:solidFill>
                  <a:srgbClr val="DEB726"/>
                </a:solidFill>
                <a:latin typeface="Batang" pitchFamily="18" charset="-127"/>
              </a:rPr>
              <a:t>1. Rang       </a:t>
            </a:r>
            <a:r>
              <a:rPr lang="de-DE" sz="2400" dirty="0" err="1">
                <a:solidFill>
                  <a:srgbClr val="DEB726"/>
                </a:solidFill>
                <a:latin typeface="Batang" pitchFamily="18" charset="-127"/>
              </a:rPr>
              <a:t>GC.Zillertal</a:t>
            </a:r>
            <a:r>
              <a:rPr lang="de-DE" sz="2400" dirty="0">
                <a:solidFill>
                  <a:srgbClr val="DEB726"/>
                </a:solidFill>
                <a:latin typeface="Batang" pitchFamily="18" charset="-127"/>
              </a:rPr>
              <a:t> </a:t>
            </a:r>
            <a:r>
              <a:rPr lang="de-DE" sz="2400" dirty="0" err="1">
                <a:solidFill>
                  <a:srgbClr val="DEB726"/>
                </a:solidFill>
                <a:latin typeface="Batang" pitchFamily="18" charset="-127"/>
              </a:rPr>
              <a:t>Uderns</a:t>
            </a:r>
            <a:r>
              <a:rPr lang="de-DE" sz="2400" dirty="0">
                <a:solidFill>
                  <a:srgbClr val="DEB726"/>
                </a:solidFill>
                <a:latin typeface="Batang" pitchFamily="18" charset="-127"/>
              </a:rPr>
              <a:t>  976 Punkte</a:t>
            </a:r>
          </a:p>
        </p:txBody>
      </p:sp>
      <p:sp>
        <p:nvSpPr>
          <p:cNvPr id="9" name="Rechteck 8"/>
          <p:cNvSpPr/>
          <p:nvPr/>
        </p:nvSpPr>
        <p:spPr>
          <a:xfrm>
            <a:off x="25399" y="8211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3600" dirty="0">
                <a:solidFill>
                  <a:srgbClr val="DEB726"/>
                </a:solidFill>
              </a:rPr>
              <a:t>Mannschaftswertungen Netto 2020	</a:t>
            </a:r>
          </a:p>
        </p:txBody>
      </p:sp>
      <p:pic>
        <p:nvPicPr>
          <p:cNvPr id="6" name="Grafik 5" descr="Ein Bild, das Gras, draußen, Berg, Natur enthält.&#10;&#10;Automatisch generierte Beschreibung">
            <a:extLst>
              <a:ext uri="{FF2B5EF4-FFF2-40B4-BE49-F238E27FC236}">
                <a16:creationId xmlns:a16="http://schemas.microsoft.com/office/drawing/2014/main" id="{D2C96CD4-5C85-42BE-BD00-12E6DBEAC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3" y="1052736"/>
            <a:ext cx="7583889" cy="50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874" y="620722"/>
            <a:ext cx="2638580" cy="5277159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3491880" y="1664804"/>
            <a:ext cx="5305007" cy="302898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err="1"/>
              <a:t>Mannschafts</a:t>
            </a:r>
            <a:br>
              <a:rPr lang="de-DE" dirty="0"/>
            </a:br>
            <a:r>
              <a:rPr lang="de-DE" dirty="0" err="1"/>
              <a:t>wertungen</a:t>
            </a:r>
            <a:br>
              <a:rPr lang="de-DE" dirty="0"/>
            </a:br>
            <a:r>
              <a:rPr lang="de-DE" dirty="0"/>
              <a:t>Brutto 2020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99266BF-0045-455F-AAF3-790F089183E6}"/>
              </a:ext>
            </a:extLst>
          </p:cNvPr>
          <p:cNvSpPr/>
          <p:nvPr/>
        </p:nvSpPr>
        <p:spPr>
          <a:xfrm>
            <a:off x="971600" y="1340768"/>
            <a:ext cx="576064" cy="648072"/>
          </a:xfrm>
          <a:prstGeom prst="ellipse">
            <a:avLst/>
          </a:prstGeom>
          <a:solidFill>
            <a:srgbClr val="DB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8727232" cy="226262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Mannschaftswertungen BRUTTO 2020</a:t>
            </a: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8F680C53-4608-4088-891C-82347ABD6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090333"/>
              </p:ext>
            </p:extLst>
          </p:nvPr>
        </p:nvGraphicFramePr>
        <p:xfrm>
          <a:off x="395536" y="2302088"/>
          <a:ext cx="8424936" cy="445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8232609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3093093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06986195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465205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Golf CLUB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WERTUNG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ALLE BRUTTO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RANG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87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Posthotel Alpengolf Achenkirch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510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Rasmushof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382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Gut </a:t>
                      </a:r>
                      <a:r>
                        <a:rPr lang="de-AT" sz="1800" dirty="0" err="1">
                          <a:solidFill>
                            <a:srgbClr val="C00000"/>
                          </a:solidFill>
                        </a:rPr>
                        <a:t>Brandlhof</a:t>
                      </a:r>
                      <a:endParaRPr lang="de-AT" sz="1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435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>
                          <a:solidFill>
                            <a:srgbClr val="FF0000"/>
                          </a:solidFill>
                        </a:rPr>
                        <a:t>Naturpark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FF0000"/>
                          </a:solidFill>
                        </a:rPr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FF0000"/>
                          </a:solidFill>
                        </a:rPr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807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Seefeld Reith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17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Dolomitengolf Osttirol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>
                          <a:solidFill>
                            <a:srgbClr val="C00000"/>
                          </a:solidFill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04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/>
                        <a:t>Bludenz-Braz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846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/>
                        <a:t>Zugspitze Tirol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647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/>
                        <a:t>Walchsee </a:t>
                      </a:r>
                      <a:r>
                        <a:rPr lang="de-AT" sz="1800" dirty="0" err="1"/>
                        <a:t>Moarhof</a:t>
                      </a:r>
                      <a:endParaRPr lang="de-A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582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68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 err="1"/>
                        <a:t>Kaiserwinkl</a:t>
                      </a:r>
                      <a:r>
                        <a:rPr lang="de-AT" sz="1800" dirty="0"/>
                        <a:t> </a:t>
                      </a:r>
                      <a:r>
                        <a:rPr lang="de-AT" sz="1800" dirty="0" err="1"/>
                        <a:t>Kössen</a:t>
                      </a:r>
                      <a:r>
                        <a:rPr lang="de-AT" sz="1800" dirty="0"/>
                        <a:t> Lärchenhof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101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sz="1800" dirty="0"/>
                        <a:t>Nationalpark Hohe Tauern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755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8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994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0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76672"/>
            <a:ext cx="8727232" cy="1785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Mannschaftswertungen</a:t>
            </a:r>
            <a:r>
              <a:rPr lang="de-DE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BRUTTO 2020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8F680C53-4608-4088-891C-82347ABD6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877419"/>
              </p:ext>
            </p:extLst>
          </p:nvPr>
        </p:nvGraphicFramePr>
        <p:xfrm>
          <a:off x="395536" y="2302088"/>
          <a:ext cx="8424936" cy="4079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8232609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730930935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06986195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465205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Golf CLUB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WERTUNG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ALLE BRUTTO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RANG</a:t>
                      </a:r>
                      <a:endParaRPr lang="de-A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2872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Zell am See Kaprun Saalbach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466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34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Wilder Kaiser </a:t>
                      </a:r>
                      <a:r>
                        <a:rPr lang="de-AT" dirty="0" err="1">
                          <a:solidFill>
                            <a:schemeClr val="bg1"/>
                          </a:solidFill>
                        </a:rPr>
                        <a:t>Ellmau</a:t>
                      </a:r>
                      <a:endParaRPr lang="de-A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837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382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Achensee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555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162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Urslautal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804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423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Innsbruck-Igls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569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04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Seefeld </a:t>
                      </a:r>
                      <a:r>
                        <a:rPr lang="de-AT" dirty="0" err="1">
                          <a:solidFill>
                            <a:schemeClr val="bg1"/>
                          </a:solidFill>
                        </a:rPr>
                        <a:t>Wildmoos</a:t>
                      </a:r>
                      <a:endParaRPr lang="de-AT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1373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846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Kitzbühel Schwarzsee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814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85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Kitzbüheler Alpen Westendorf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651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873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 err="1">
                          <a:solidFill>
                            <a:schemeClr val="bg1"/>
                          </a:solidFill>
                        </a:rPr>
                        <a:t>Mieminger</a:t>
                      </a:r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 Plateau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2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Kitzbühel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="1" dirty="0">
                          <a:solidFill>
                            <a:schemeClr val="bg1"/>
                          </a:solidFill>
                        </a:rPr>
                        <a:t>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101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5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ras, draußen, Haus, Straße enthält.&#10;&#10;Automatisch generierte Beschreibung">
            <a:extLst>
              <a:ext uri="{FF2B5EF4-FFF2-40B4-BE49-F238E27FC236}">
                <a16:creationId xmlns:a16="http://schemas.microsoft.com/office/drawing/2014/main" id="{6578B703-C6A6-4E64-9921-6E4EE7ACD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6" y="1013436"/>
            <a:ext cx="7524328" cy="5036947"/>
          </a:xfrm>
          <a:prstGeom prst="rect">
            <a:avLst/>
          </a:prstGeom>
        </p:spPr>
      </p:pic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0"/>
            <a:ext cx="8572528" cy="16557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Mannschaftswertungen 2020</a:t>
            </a:r>
            <a:br>
              <a:rPr lang="de-DE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</a:br>
            <a:r>
              <a:rPr lang="de-DE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3.Brutto</a:t>
            </a:r>
          </a:p>
        </p:txBody>
      </p:sp>
      <p:sp>
        <p:nvSpPr>
          <p:cNvPr id="3" name="Rechteck 2"/>
          <p:cNvSpPr/>
          <p:nvPr/>
        </p:nvSpPr>
        <p:spPr>
          <a:xfrm>
            <a:off x="97934" y="6021288"/>
            <a:ext cx="9046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GC. Eichenheim Aurach 715 Punkte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260648"/>
            <a:ext cx="7272808" cy="2671756"/>
          </a:xfrm>
        </p:spPr>
        <p:txBody>
          <a:bodyPr anchor="t"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dirty="0">
                <a:latin typeface="Georgia Pro" panose="020B0604020202020204" pitchFamily="18" charset="0"/>
              </a:rPr>
              <a:t>Die drei besten Clubnettospieler</a:t>
            </a:r>
            <a:r>
              <a:rPr lang="de-DE" sz="4400" dirty="0">
                <a:latin typeface="Georgia Pro" panose="020B0604020202020204" pitchFamily="18" charset="0"/>
              </a:rPr>
              <a:t> </a:t>
            </a:r>
            <a:endParaRPr lang="de-DE" sz="4900" dirty="0">
              <a:effectLst/>
              <a:latin typeface="Georgia Pro" panose="020B06040202020202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577344" y="4593902"/>
            <a:ext cx="7171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1. Laucher Anton 			240 Punkte</a:t>
            </a:r>
          </a:p>
          <a:p>
            <a:pPr>
              <a:defRPr/>
            </a:pPr>
            <a:r>
              <a:rPr lang="de-DE" dirty="0"/>
              <a:t>2. </a:t>
            </a:r>
            <a:r>
              <a:rPr lang="de-DE" dirty="0" err="1"/>
              <a:t>Mauracher</a:t>
            </a:r>
            <a:r>
              <a:rPr lang="de-DE" dirty="0"/>
              <a:t> Alois			231 Punkte</a:t>
            </a:r>
          </a:p>
          <a:p>
            <a:pPr>
              <a:defRPr/>
            </a:pPr>
            <a:r>
              <a:rPr lang="de-DE" dirty="0"/>
              <a:t>3. Erhart Peter                          214 Punkte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31287"/>
            <a:ext cx="752475" cy="809625"/>
          </a:xfrm>
          <a:prstGeom prst="rect">
            <a:avLst/>
          </a:prstGeom>
        </p:spPr>
      </p:pic>
      <p:pic>
        <p:nvPicPr>
          <p:cNvPr id="5" name="Grafik 4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id="{4036DEE7-3AB1-43D2-BBEF-2BF624739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25" y="2565104"/>
            <a:ext cx="1478167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ras, draußen, Zug, Berg enthält.&#10;&#10;Automatisch generierte Beschreibung">
            <a:extLst>
              <a:ext uri="{FF2B5EF4-FFF2-40B4-BE49-F238E27FC236}">
                <a16:creationId xmlns:a16="http://schemas.microsoft.com/office/drawing/2014/main" id="{B0CB3C70-2D53-4F06-91B8-C830291D2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2" y="500228"/>
            <a:ext cx="8552125" cy="5724976"/>
          </a:xfrm>
          <a:prstGeom prst="rect">
            <a:avLst/>
          </a:prstGeom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0" y="5661248"/>
            <a:ext cx="8821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4000" dirty="0">
                <a:solidFill>
                  <a:schemeClr val="bg1">
                    <a:lumMod val="95000"/>
                  </a:schemeClr>
                </a:solidFill>
                <a:latin typeface="Batang" pitchFamily="18" charset="-127"/>
              </a:rPr>
              <a:t> </a:t>
            </a:r>
            <a:r>
              <a:rPr lang="de-DE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GC. Zillertal </a:t>
            </a:r>
            <a:r>
              <a:rPr lang="de-DE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Uderns</a:t>
            </a:r>
            <a:r>
              <a:rPr lang="de-DE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 </a:t>
            </a:r>
            <a:r>
              <a:rPr lang="de-DE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</a:rPr>
              <a:t>717 Pkt.</a:t>
            </a:r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46176" y="332656"/>
            <a:ext cx="7851648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dirty="0">
                <a:solidFill>
                  <a:schemeClr val="tx1">
                    <a:lumMod val="65000"/>
                  </a:schemeClr>
                </a:solidFill>
                <a:latin typeface="Baskerville Old Face" panose="02020602080505020303" pitchFamily="18" charset="0"/>
              </a:rPr>
              <a:t>Mannschaftswertungen 2020 </a:t>
            </a:r>
            <a:br>
              <a:rPr lang="de-DE" sz="4000" dirty="0">
                <a:solidFill>
                  <a:schemeClr val="tx1">
                    <a:lumMod val="65000"/>
                  </a:schemeClr>
                </a:solidFill>
                <a:latin typeface="Baskerville Old Face" panose="02020602080505020303" pitchFamily="18" charset="0"/>
              </a:rPr>
            </a:br>
            <a:r>
              <a:rPr lang="de-DE" sz="4000" dirty="0">
                <a:solidFill>
                  <a:schemeClr val="tx1">
                    <a:lumMod val="65000"/>
                  </a:schemeClr>
                </a:solidFill>
                <a:latin typeface="Baskerville Old Face" panose="02020602080505020303" pitchFamily="18" charset="0"/>
              </a:rPr>
              <a:t> 2. Brutto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ras, Berg, draußen, Natur enthält.&#10;&#10;Automatisch generierte Beschreibung">
            <a:extLst>
              <a:ext uri="{FF2B5EF4-FFF2-40B4-BE49-F238E27FC236}">
                <a16:creationId xmlns:a16="http://schemas.microsoft.com/office/drawing/2014/main" id="{0067FB6E-D294-42A1-9ABA-D33B34BBD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0513" cy="6858000"/>
          </a:xfrm>
          <a:prstGeom prst="rect">
            <a:avLst/>
          </a:prstGeom>
        </p:spPr>
      </p:pic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11" y="-27384"/>
            <a:ext cx="9001156" cy="16557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DE" sz="4000" dirty="0">
                <a:solidFill>
                  <a:srgbClr val="DEB726"/>
                </a:solidFill>
                <a:latin typeface="Georgia Pro" panose="02040502050405020303" pitchFamily="18" charset="0"/>
              </a:rPr>
              <a:t>Mannschaftswertungen </a:t>
            </a:r>
            <a:br>
              <a:rPr lang="de-DE" sz="4000" dirty="0">
                <a:solidFill>
                  <a:srgbClr val="DEB726"/>
                </a:solidFill>
                <a:latin typeface="Georgia Pro" panose="02040502050405020303" pitchFamily="18" charset="0"/>
              </a:rPr>
            </a:br>
            <a:r>
              <a:rPr lang="de-DE" sz="4400" dirty="0">
                <a:solidFill>
                  <a:srgbClr val="DEB726"/>
                </a:solidFill>
                <a:latin typeface="Georgia Pro" panose="02040502050405020303" pitchFamily="18" charset="0"/>
              </a:rPr>
              <a:t>Bruttosieger 2020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331640" y="5361353"/>
            <a:ext cx="78488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de-DE" sz="4800" dirty="0">
                <a:solidFill>
                  <a:srgbClr val="DEB7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Golf- &amp; Countryclub Lärchenhof </a:t>
            </a:r>
            <a:r>
              <a:rPr lang="de-DE" sz="4800" dirty="0">
                <a:solidFill>
                  <a:srgbClr val="DEB726"/>
                </a:solidFill>
                <a:latin typeface="Garamond" panose="02020404030301010803" pitchFamily="18" charset="0"/>
              </a:rPr>
              <a:t> 777 Pkt.</a:t>
            </a:r>
          </a:p>
        </p:txBody>
      </p:sp>
      <p:pic>
        <p:nvPicPr>
          <p:cNvPr id="6" name="Grafik 5" descr="Trophy 1393ne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3299"/>
            <a:ext cx="1475046" cy="1967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496" y="0"/>
            <a:ext cx="907300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Das Jahr 2020 hat mit seiner  COVID Pandemie die ganze Welt durcheinander gebracht. </a:t>
            </a:r>
          </a:p>
          <a:p>
            <a:endParaRPr lang="de-DE" sz="1600" dirty="0"/>
          </a:p>
          <a:p>
            <a:r>
              <a:rPr lang="de-DE" sz="1600" dirty="0"/>
              <a:t>Natürlich auch uns. </a:t>
            </a:r>
          </a:p>
          <a:p>
            <a:r>
              <a:rPr lang="de-DE" sz="1600" dirty="0"/>
              <a:t> Wir haben die Ergebnisse gerade gesehen und festgestellt, dass die Anzahl der Turniere, eines ausgenommen, unverändert geblieben sind. Die Resultate bewegten sich teilweise sogar über dem Niveau des Vorjahrs.</a:t>
            </a:r>
          </a:p>
          <a:p>
            <a:r>
              <a:rPr lang="de-DE" sz="1600" dirty="0"/>
              <a:t>Hoffen wir, dass das Jahr 2021 gesundheitlich für Alle einfacher wird, COVID keine Bedrohung mehr ist und wir wieder eine schöne, unbeschwerte Golfsaison erleben können. </a:t>
            </a:r>
          </a:p>
          <a:p>
            <a:r>
              <a:rPr lang="de-DE" sz="1600" dirty="0"/>
              <a:t>Wir danken den Spendern und allen Sponsoren, </a:t>
            </a:r>
          </a:p>
          <a:p>
            <a:r>
              <a:rPr lang="de-DE" sz="1600" dirty="0"/>
              <a:t>die uns unterstützt haben. </a:t>
            </a:r>
          </a:p>
          <a:p>
            <a:r>
              <a:rPr lang="de-DE" sz="1600" dirty="0"/>
              <a:t>Wir bedanken uns bei Rudi </a:t>
            </a:r>
            <a:r>
              <a:rPr lang="de-DE" sz="1600" dirty="0" err="1"/>
              <a:t>Pigneter</a:t>
            </a:r>
            <a:r>
              <a:rPr lang="de-DE" sz="1600" dirty="0"/>
              <a:t> für sein tolles Bild. </a:t>
            </a:r>
          </a:p>
          <a:p>
            <a:endParaRPr lang="de-DE" sz="1600" dirty="0"/>
          </a:p>
          <a:p>
            <a:r>
              <a:rPr lang="de-DE" sz="1600" dirty="0"/>
              <a:t>Wir danken unseren Senior Captains und den vielen Helfern, die mitgeholfen haben die Rallye abzuwickeln. </a:t>
            </a:r>
          </a:p>
          <a:p>
            <a:r>
              <a:rPr lang="de-DE" sz="1600" dirty="0"/>
              <a:t>Wir bedanken uns bei allen Clubs, bei deren Vorständen und  Mitarbeitern in den </a:t>
            </a:r>
          </a:p>
          <a:p>
            <a:r>
              <a:rPr lang="de-DE" sz="1600" dirty="0"/>
              <a:t>Sekretariaten und bei den Greenkeepern. </a:t>
            </a:r>
          </a:p>
          <a:p>
            <a:endParaRPr lang="de-DE" sz="1600" dirty="0"/>
          </a:p>
          <a:p>
            <a:r>
              <a:rPr lang="de-DE" sz="1600" dirty="0"/>
              <a:t>Sie alle haben einen guten Job, und die Rallye zu einem Erlebnis für 390 Teilnehmer mit 1591 startenden Senioren gemacht.</a:t>
            </a:r>
          </a:p>
          <a:p>
            <a:r>
              <a:rPr lang="de-DE" sz="1600" dirty="0"/>
              <a:t>Euch Allen danken wir fürs  Kommen und Mitmachen.</a:t>
            </a:r>
          </a:p>
          <a:p>
            <a:endParaRPr lang="de-DE" sz="1600" dirty="0"/>
          </a:p>
          <a:p>
            <a:r>
              <a:rPr lang="de-DE" sz="1600" dirty="0"/>
              <a:t>Wir wünschen Allen eine gesunde erfreuliche Saison WOESR 2021.</a:t>
            </a:r>
          </a:p>
          <a:p>
            <a:endParaRPr lang="de-DE" sz="1600" dirty="0">
              <a:solidFill>
                <a:srgbClr val="002060"/>
              </a:solidFill>
            </a:endParaRPr>
          </a:p>
          <a:p>
            <a:r>
              <a:rPr lang="de-DE" sz="1600" dirty="0"/>
              <a:t>Peter, Horst und Peter</a:t>
            </a:r>
          </a:p>
          <a:p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6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6912" y="404664"/>
            <a:ext cx="8055528" cy="2016224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 Pro" panose="02040502050405020303" pitchFamily="18" charset="0"/>
            </a:endParaRPr>
          </a:p>
        </p:txBody>
      </p:sp>
      <p:pic>
        <p:nvPicPr>
          <p:cNvPr id="6" name="Grafik 5" descr="golfbraz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3429000"/>
            <a:ext cx="1506977" cy="10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feld 1"/>
          <p:cNvSpPr txBox="1"/>
          <p:nvPr/>
        </p:nvSpPr>
        <p:spPr>
          <a:xfrm>
            <a:off x="2843808" y="4922584"/>
            <a:ext cx="5621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400" dirty="0"/>
              <a:t>Peter Reinhard      251 Pkt</a:t>
            </a:r>
            <a:r>
              <a:rPr lang="de-DE" sz="2400" dirty="0">
                <a:solidFill>
                  <a:srgbClr val="0033CC"/>
                </a:solidFill>
              </a:rPr>
              <a:t>.</a:t>
            </a:r>
          </a:p>
          <a:p>
            <a:endParaRPr lang="de-DE" dirty="0"/>
          </a:p>
        </p:txBody>
      </p:sp>
      <p:pic>
        <p:nvPicPr>
          <p:cNvPr id="4" name="Grafik 3" descr="Ein Bild, das Person, Mann, Wand, Schlips enthält.&#10;&#10;Automatisch generierte Beschreibung">
            <a:extLst>
              <a:ext uri="{FF2B5EF4-FFF2-40B4-BE49-F238E27FC236}">
                <a16:creationId xmlns:a16="http://schemas.microsoft.com/office/drawing/2014/main" id="{8A59D20D-82D4-4BEE-ADAA-6314BE872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09120"/>
            <a:ext cx="1934381" cy="1800000"/>
          </a:xfrm>
          <a:prstGeom prst="rect">
            <a:avLst/>
          </a:prstGeom>
          <a:ln w="88900" cap="sq" cmpd="thickThin">
            <a:solidFill>
              <a:srgbClr val="CAB30B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620688"/>
            <a:ext cx="6903400" cy="2671756"/>
          </a:xfrm>
        </p:spPr>
        <p:txBody>
          <a:bodyPr anchor="t"/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</a:t>
            </a:r>
            <a:r>
              <a:rPr lang="de-DE" sz="4400" dirty="0">
                <a:latin typeface="Georgia Pro" panose="02040502050405020303" pitchFamily="18" charset="0"/>
              </a:rPr>
              <a:t> </a:t>
            </a:r>
            <a:endParaRPr lang="de-DE" sz="4900" dirty="0">
              <a:effectLst/>
              <a:latin typeface="Georgia Pro" panose="02040502050405020303" pitchFamily="18" charset="0"/>
            </a:endParaRPr>
          </a:p>
        </p:txBody>
      </p:sp>
      <p:pic>
        <p:nvPicPr>
          <p:cNvPr id="5" name="Grafik 4" descr="Logo Golfhotel Alpengolf Achenkir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270" y="3789040"/>
            <a:ext cx="2468570" cy="108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3563888" y="3861048"/>
            <a:ext cx="4240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C00000"/>
                </a:solidFill>
              </a:rPr>
              <a:t>OHNE WERTUNG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9632" y="642918"/>
            <a:ext cx="6495292" cy="2671756"/>
          </a:xfrm>
        </p:spPr>
        <p:txBody>
          <a:bodyPr anchor="t">
            <a:normAutofit fontScale="9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pic>
        <p:nvPicPr>
          <p:cNvPr id="5" name="Grafik 4" descr="Golf_Club_Brand_r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861048"/>
            <a:ext cx="1401081" cy="14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feld 8"/>
          <p:cNvSpPr txBox="1"/>
          <p:nvPr/>
        </p:nvSpPr>
        <p:spPr>
          <a:xfrm>
            <a:off x="3419872" y="4227105"/>
            <a:ext cx="3853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C00000"/>
                </a:solidFill>
              </a:rPr>
              <a:t>Ohne Wertung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6712"/>
            <a:ext cx="8820472" cy="2671756"/>
          </a:xfrm>
        </p:spPr>
        <p:txBody>
          <a:bodyPr anchor="t">
            <a:norm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latin typeface="Georgia Pro" panose="02040502050405020303" pitchFamily="18" charset="0"/>
              </a:rPr>
              <a:t>Die drei besten Clubnettospieler </a:t>
            </a:r>
            <a:endParaRPr lang="de-DE" sz="4900" dirty="0">
              <a:solidFill>
                <a:schemeClr val="accent1">
                  <a:lumMod val="75000"/>
                </a:schemeClr>
              </a:solidFill>
              <a:effectLst/>
              <a:latin typeface="Georgia Ref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43648" y="4593322"/>
            <a:ext cx="5016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dirty="0">
                <a:solidFill>
                  <a:srgbClr val="C00000"/>
                </a:solidFill>
              </a:rPr>
              <a:t>OHNE WERTUNG</a:t>
            </a:r>
          </a:p>
        </p:txBody>
      </p:sp>
      <p:pic>
        <p:nvPicPr>
          <p:cNvPr id="16390" name="Grafik 8" descr="BrandlhGolfclub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221208"/>
            <a:ext cx="2040000" cy="108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1477</Words>
  <Application>Microsoft Office PowerPoint</Application>
  <PresentationFormat>Bildschirmpräsentation (4:3)</PresentationFormat>
  <Paragraphs>387</Paragraphs>
  <Slides>52</Slides>
  <Notes>4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7" baseType="lpstr">
      <vt:lpstr>Batang</vt:lpstr>
      <vt:lpstr>Arial</vt:lpstr>
      <vt:lpstr>Baskerville Old Face</vt:lpstr>
      <vt:lpstr>BONNIE</vt:lpstr>
      <vt:lpstr>Calibri</vt:lpstr>
      <vt:lpstr>Casablanca Light SF</vt:lpstr>
      <vt:lpstr>Century</vt:lpstr>
      <vt:lpstr>Century Gothic</vt:lpstr>
      <vt:lpstr>Garamond</vt:lpstr>
      <vt:lpstr>Georgia</vt:lpstr>
      <vt:lpstr>Georgia Pro</vt:lpstr>
      <vt:lpstr>Georgia Pro Cond Light</vt:lpstr>
      <vt:lpstr>Georgia Ref</vt:lpstr>
      <vt:lpstr>Wingdings 3</vt:lpstr>
      <vt:lpstr>Ion</vt:lpstr>
      <vt:lpstr> WOESR – 2020            Abschlussabend </vt:lpstr>
      <vt:lpstr>Herzlich willkommen zum verspäteten Abschlussabend der WOESR 2020</vt:lpstr>
      <vt:lpstr>Das Programm für den Abend</vt:lpstr>
      <vt:lpstr>    Preisverteilung 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Die drei besten Clubnettospieler </vt:lpstr>
      <vt:lpstr>   Die drei besten Nettospieler pro Gruppe</vt:lpstr>
      <vt:lpstr>Die drei besten Nettospieler Gruppe 50 – 59 (65 Teilnehmer)</vt:lpstr>
      <vt:lpstr>PowerPoint-Präsentation</vt:lpstr>
      <vt:lpstr>DIE DREI BESTEN NETTOSPIELER DER GRUPPE 70- 79 (156 Tn)</vt:lpstr>
      <vt:lpstr>DIE DREI BESTEN NETTOSPIELER 80+ (10 Teilnehmer)</vt:lpstr>
      <vt:lpstr> Die drei besten Bruttospieler pro Gruppe</vt:lpstr>
      <vt:lpstr> Die drei besten Bruttospieler   Gruppe 50 – 59 (65 TN)</vt:lpstr>
      <vt:lpstr> Die fünf besten Bruttospieler   Gruppe 60 – 69 (160 TN)</vt:lpstr>
      <vt:lpstr> Die sechs besten Bruttospieler   Gruppe 70 – 79 (156 TN)</vt:lpstr>
      <vt:lpstr> Der beste Bruttospieler   Gruppe MOS 80+</vt:lpstr>
      <vt:lpstr> Die drei besten GESAMT-BRUTTOSPIELER 2020</vt:lpstr>
      <vt:lpstr>PowerPoint-Präsentation</vt:lpstr>
      <vt:lpstr>PowerPoint-Präsentation</vt:lpstr>
      <vt:lpstr>Mannschaftswertungen Netto 2020</vt:lpstr>
      <vt:lpstr>Mannschaftswertungen Netto 2020</vt:lpstr>
      <vt:lpstr>PowerPoint-Präsentation</vt:lpstr>
      <vt:lpstr>PowerPoint-Präsentation</vt:lpstr>
      <vt:lpstr>PowerPoint-Präsentation</vt:lpstr>
      <vt:lpstr>Mannschafts wertungen Brutto 2020 </vt:lpstr>
      <vt:lpstr>Mannschaftswertungen BRUTTO 2020</vt:lpstr>
      <vt:lpstr>Mannschaftswertungen BRUTTO 2020</vt:lpstr>
      <vt:lpstr>Mannschaftswertungen 2020 3.Brutto</vt:lpstr>
      <vt:lpstr>Mannschaftswertungen 2020   2. Brutto</vt:lpstr>
      <vt:lpstr>Mannschaftswertungen  Bruttosieger 2020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WOESR – 2019            Abschlussabend</dc:title>
  <dc:creator>Peter Daxerer</dc:creator>
  <cp:lastModifiedBy>Peter Daxerer</cp:lastModifiedBy>
  <cp:revision>76</cp:revision>
  <cp:lastPrinted>2019-09-22T12:51:46Z</cp:lastPrinted>
  <dcterms:created xsi:type="dcterms:W3CDTF">2006-08-20T13:17:51Z</dcterms:created>
  <dcterms:modified xsi:type="dcterms:W3CDTF">2020-11-09T11:30:37Z</dcterms:modified>
</cp:coreProperties>
</file>